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86" r:id="rId4"/>
    <p:sldId id="293" r:id="rId5"/>
    <p:sldId id="292" r:id="rId6"/>
    <p:sldId id="291" r:id="rId7"/>
    <p:sldId id="289" r:id="rId8"/>
    <p:sldId id="294" r:id="rId9"/>
    <p:sldId id="290" r:id="rId10"/>
    <p:sldId id="295" r:id="rId11"/>
    <p:sldId id="296" r:id="rId12"/>
    <p:sldId id="297" r:id="rId13"/>
    <p:sldId id="298" r:id="rId14"/>
    <p:sldId id="304" r:id="rId15"/>
    <p:sldId id="311" r:id="rId16"/>
    <p:sldId id="310" r:id="rId17"/>
    <p:sldId id="308" r:id="rId18"/>
    <p:sldId id="307" r:id="rId19"/>
    <p:sldId id="309" r:id="rId20"/>
    <p:sldId id="306" r:id="rId21"/>
    <p:sldId id="305" r:id="rId22"/>
    <p:sldId id="299" r:id="rId23"/>
    <p:sldId id="300" r:id="rId24"/>
    <p:sldId id="312" r:id="rId25"/>
    <p:sldId id="313" r:id="rId26"/>
    <p:sldId id="314" r:id="rId27"/>
    <p:sldId id="315" r:id="rId28"/>
    <p:sldId id="316" r:id="rId29"/>
    <p:sldId id="317" r:id="rId3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A2500"/>
    <a:srgbClr val="29123A"/>
    <a:srgbClr val="532476"/>
    <a:srgbClr val="CC3300"/>
    <a:srgbClr val="0062AC"/>
    <a:srgbClr val="007635"/>
    <a:srgbClr val="009242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Средний стиль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7" d="100"/>
          <a:sy n="77" d="100"/>
        </p:scale>
        <p:origin x="-1986" y="-72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C44CE0-D757-4D6F-A022-C980F1B40B90}" type="datetimeFigureOut">
              <a:rPr lang="ru-RU" smtClean="0"/>
              <a:pPr/>
              <a:t>22.01.2018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A49390-4889-4FFD-A79F-E5B51F79CF0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C44CE0-D757-4D6F-A022-C980F1B40B90}" type="datetimeFigureOut">
              <a:rPr lang="ru-RU" smtClean="0"/>
              <a:pPr/>
              <a:t>22.01.2018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A49390-4889-4FFD-A79F-E5B51F79CF0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C44CE0-D757-4D6F-A022-C980F1B40B90}" type="datetimeFigureOut">
              <a:rPr lang="ru-RU" smtClean="0"/>
              <a:pPr/>
              <a:t>22.01.2018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A49390-4889-4FFD-A79F-E5B51F79CF0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C44CE0-D757-4D6F-A022-C980F1B40B90}" type="datetimeFigureOut">
              <a:rPr lang="ru-RU" smtClean="0"/>
              <a:pPr/>
              <a:t>22.01.2018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A49390-4889-4FFD-A79F-E5B51F79CF0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C44CE0-D757-4D6F-A022-C980F1B40B90}" type="datetimeFigureOut">
              <a:rPr lang="ru-RU" smtClean="0"/>
              <a:pPr/>
              <a:t>22.01.2018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A49390-4889-4FFD-A79F-E5B51F79CF0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C44CE0-D757-4D6F-A022-C980F1B40B90}" type="datetimeFigureOut">
              <a:rPr lang="ru-RU" smtClean="0"/>
              <a:pPr/>
              <a:t>22.01.2018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A49390-4889-4FFD-A79F-E5B51F79CF0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C44CE0-D757-4D6F-A022-C980F1B40B90}" type="datetimeFigureOut">
              <a:rPr lang="ru-RU" smtClean="0"/>
              <a:pPr/>
              <a:t>22.01.2018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A49390-4889-4FFD-A79F-E5B51F79CF0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C44CE0-D757-4D6F-A022-C980F1B40B90}" type="datetimeFigureOut">
              <a:rPr lang="ru-RU" smtClean="0"/>
              <a:pPr/>
              <a:t>22.01.2018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A49390-4889-4FFD-A79F-E5B51F79CF0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C44CE0-D757-4D6F-A022-C980F1B40B90}" type="datetimeFigureOut">
              <a:rPr lang="ru-RU" smtClean="0"/>
              <a:pPr/>
              <a:t>22.01.2018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A49390-4889-4FFD-A79F-E5B51F79CF0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C44CE0-D757-4D6F-A022-C980F1B40B90}" type="datetimeFigureOut">
              <a:rPr lang="ru-RU" smtClean="0"/>
              <a:pPr/>
              <a:t>22.01.2018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A49390-4889-4FFD-A79F-E5B51F79CF0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C44CE0-D757-4D6F-A022-C980F1B40B90}" type="datetimeFigureOut">
              <a:rPr lang="ru-RU" smtClean="0"/>
              <a:pPr/>
              <a:t>22.01.2018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A49390-4889-4FFD-A79F-E5B51F79CF0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C44CE0-D757-4D6F-A022-C980F1B40B90}" type="datetimeFigureOut">
              <a:rPr lang="ru-RU" smtClean="0"/>
              <a:pPr/>
              <a:t>22.01.2018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A49390-4889-4FFD-A79F-E5B51F79CF01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714348" y="1428736"/>
            <a:ext cx="7772400" cy="1470025"/>
          </a:xfrm>
        </p:spPr>
        <p:txBody>
          <a:bodyPr>
            <a:normAutofit/>
          </a:bodyPr>
          <a:lstStyle/>
          <a:p>
            <a:r>
              <a:rPr lang="ru-RU" altLang="ru-RU" sz="2400" dirty="0" smtClean="0"/>
              <a:t>Конспект лекции по </a:t>
            </a:r>
            <a:r>
              <a:rPr lang="ru-RU" altLang="ru-RU" sz="2400" dirty="0"/>
              <a:t>теме </a:t>
            </a:r>
            <a:r>
              <a:rPr lang="ru-RU" altLang="ru-RU" sz="2400" dirty="0" smtClean="0"/>
              <a:t/>
            </a:r>
            <a:br>
              <a:rPr lang="ru-RU" altLang="ru-RU" sz="2400" dirty="0" smtClean="0"/>
            </a:br>
            <a:r>
              <a:rPr lang="ru-RU" sz="3200" b="1" dirty="0" smtClean="0">
                <a:solidFill>
                  <a:srgbClr val="FF0000"/>
                </a:solidFill>
              </a:rPr>
              <a:t>Организация  электронного  </a:t>
            </a:r>
            <a:r>
              <a:rPr lang="ru-RU" sz="3200" b="1" dirty="0" smtClean="0">
                <a:solidFill>
                  <a:srgbClr val="FF0000"/>
                </a:solidFill>
              </a:rPr>
              <a:t>документооборота</a:t>
            </a:r>
            <a:endParaRPr lang="ru-RU" altLang="ru-RU" sz="3600" b="1" dirty="0" smtClean="0">
              <a:solidFill>
                <a:srgbClr val="FF0000"/>
              </a:solidFill>
            </a:endParaRP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435100" y="2924944"/>
            <a:ext cx="6400800" cy="3504452"/>
          </a:xfrm>
        </p:spPr>
        <p:txBody>
          <a:bodyPr>
            <a:normAutofit/>
          </a:bodyPr>
          <a:lstStyle/>
          <a:p>
            <a:r>
              <a:rPr lang="ru-RU" sz="1400" dirty="0">
                <a:solidFill>
                  <a:schemeClr val="tx1"/>
                </a:solidFill>
              </a:rPr>
              <a:t>ПМ. 06. Организационно-аналитическая деятельность</a:t>
            </a:r>
          </a:p>
          <a:p>
            <a:r>
              <a:rPr lang="ru-RU" sz="1400" dirty="0">
                <a:solidFill>
                  <a:schemeClr val="tx1"/>
                </a:solidFill>
              </a:rPr>
              <a:t>МДК. 06.01. Организация профессиональной деятельности</a:t>
            </a:r>
          </a:p>
          <a:p>
            <a:r>
              <a:rPr lang="ru-RU" sz="1400" dirty="0">
                <a:solidFill>
                  <a:schemeClr val="tx1"/>
                </a:solidFill>
              </a:rPr>
              <a:t>Раздел 5. Информационное обеспечение профессиональной деятельности</a:t>
            </a:r>
          </a:p>
          <a:p>
            <a:pPr eaLnBrk="1" hangingPunct="1"/>
            <a:endParaRPr lang="ru-RU" altLang="ru-RU" sz="1600" dirty="0" smtClean="0">
              <a:solidFill>
                <a:schemeClr val="tx1"/>
              </a:solidFill>
            </a:endParaRPr>
          </a:p>
          <a:p>
            <a:pPr eaLnBrk="1" hangingPunct="1"/>
            <a:r>
              <a:rPr lang="ru-RU" altLang="ru-RU" sz="1600" dirty="0" smtClean="0">
                <a:solidFill>
                  <a:schemeClr val="tx1"/>
                </a:solidFill>
              </a:rPr>
              <a:t>Автор  Жук И.А.</a:t>
            </a:r>
          </a:p>
          <a:p>
            <a:pPr eaLnBrk="1" hangingPunct="1"/>
            <a:endParaRPr lang="ru-RU" altLang="ru-RU" sz="1600" dirty="0" smtClean="0">
              <a:solidFill>
                <a:schemeClr val="tx1"/>
              </a:solidFill>
            </a:endParaRPr>
          </a:p>
          <a:p>
            <a:pPr eaLnBrk="1" hangingPunct="1"/>
            <a:r>
              <a:rPr lang="ru-RU" altLang="ru-RU" sz="1600" dirty="0" smtClean="0">
                <a:solidFill>
                  <a:schemeClr val="tx1"/>
                </a:solidFill>
              </a:rPr>
              <a:t>4 КУРС</a:t>
            </a:r>
          </a:p>
          <a:p>
            <a:pPr eaLnBrk="1" hangingPunct="1"/>
            <a:r>
              <a:rPr lang="ru-RU" altLang="ru-RU" sz="1600" dirty="0" smtClean="0">
                <a:solidFill>
                  <a:schemeClr val="tx1"/>
                </a:solidFill>
              </a:rPr>
              <a:t>Специальность Лечебное дело</a:t>
            </a:r>
          </a:p>
          <a:p>
            <a:pPr eaLnBrk="1" hangingPunct="1"/>
            <a:endParaRPr lang="ru-RU" altLang="ru-RU" sz="1600" dirty="0" smtClean="0">
              <a:solidFill>
                <a:schemeClr val="tx1"/>
              </a:solidFill>
            </a:endParaRPr>
          </a:p>
          <a:p>
            <a:pPr eaLnBrk="1" hangingPunct="1"/>
            <a:endParaRPr lang="ru-RU" altLang="ru-RU" sz="1600" dirty="0" smtClean="0">
              <a:solidFill>
                <a:schemeClr val="tx1"/>
              </a:solidFill>
            </a:endParaRPr>
          </a:p>
          <a:p>
            <a:pPr eaLnBrk="1" hangingPunct="1"/>
            <a:r>
              <a:rPr lang="ru-RU" altLang="ru-RU" sz="1600" dirty="0" smtClean="0">
                <a:solidFill>
                  <a:schemeClr val="tx1"/>
                </a:solidFill>
              </a:rPr>
              <a:t>2018г.</a:t>
            </a:r>
          </a:p>
        </p:txBody>
      </p:sp>
      <p:sp>
        <p:nvSpPr>
          <p:cNvPr id="6" name="Подзаголовок 2"/>
          <p:cNvSpPr txBox="1">
            <a:spLocks/>
          </p:cNvSpPr>
          <p:nvPr/>
        </p:nvSpPr>
        <p:spPr bwMode="auto">
          <a:xfrm>
            <a:off x="539750" y="260350"/>
            <a:ext cx="8191500" cy="5762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normAutofit/>
          </a:bodyPr>
          <a:lstStyle>
            <a:lvl1pPr marL="0" indent="0" algn="ctr" rtl="0" fontAlgn="base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itchFamily="2" charset="2"/>
              <a:buNone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5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50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5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ru-RU" sz="1400" kern="0" cap="all" dirty="0" smtClean="0"/>
              <a:t>Бюджетное профессиональное Образовательное Учреждение омской области «Медицинский колледж»</a:t>
            </a:r>
            <a:endParaRPr lang="ru-RU" sz="2000" kern="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just"/>
            <a:r>
              <a:rPr lang="ru-RU" sz="2400" b="1" dirty="0" smtClean="0">
                <a:solidFill>
                  <a:srgbClr val="C00000"/>
                </a:solidFill>
              </a:rPr>
              <a:t>Цель занятия: сформировать представление о </a:t>
            </a:r>
            <a:r>
              <a:rPr lang="ru-RU" sz="2400" b="1" dirty="0" smtClean="0">
                <a:solidFill>
                  <a:srgbClr val="C00000"/>
                </a:solidFill>
              </a:rPr>
              <a:t>понятии электронного документооборота, методах </a:t>
            </a:r>
            <a:r>
              <a:rPr lang="ru-RU" sz="2400" b="1" dirty="0" smtClean="0">
                <a:solidFill>
                  <a:srgbClr val="C00000"/>
                </a:solidFill>
              </a:rPr>
              <a:t>и средствах </a:t>
            </a:r>
            <a:r>
              <a:rPr lang="ru-RU" sz="2400" b="1" dirty="0" smtClean="0">
                <a:solidFill>
                  <a:srgbClr val="C00000"/>
                </a:solidFill>
              </a:rPr>
              <a:t>его ведения</a:t>
            </a:r>
            <a:endParaRPr lang="ru-RU" sz="2400" dirty="0">
              <a:solidFill>
                <a:srgbClr val="C0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5232074"/>
          </a:xfrm>
        </p:spPr>
        <p:txBody>
          <a:bodyPr>
            <a:normAutofit/>
          </a:bodyPr>
          <a:lstStyle/>
          <a:p>
            <a:pPr lvl="0">
              <a:buNone/>
            </a:pPr>
            <a:r>
              <a:rPr lang="ru-RU" sz="2400" dirty="0" smtClean="0"/>
              <a:t>Задачи:</a:t>
            </a:r>
          </a:p>
          <a:p>
            <a:pPr lvl="0" algn="just"/>
            <a:r>
              <a:rPr lang="ru-RU" sz="2400" dirty="0" smtClean="0"/>
              <a:t>Рассмотреть </a:t>
            </a:r>
            <a:r>
              <a:rPr lang="ru-RU" sz="2400" dirty="0" smtClean="0"/>
              <a:t>основные термины электронного документооборота</a:t>
            </a:r>
          </a:p>
          <a:p>
            <a:pPr algn="just"/>
            <a:r>
              <a:rPr lang="ru-RU" sz="2400" dirty="0" smtClean="0"/>
              <a:t>Изучить </a:t>
            </a:r>
            <a:r>
              <a:rPr lang="ru-RU" sz="2400" dirty="0" smtClean="0"/>
              <a:t>основные принципы электронного документооборота</a:t>
            </a:r>
          </a:p>
          <a:p>
            <a:pPr algn="just"/>
            <a:r>
              <a:rPr lang="ru-RU" sz="2400" dirty="0" smtClean="0"/>
              <a:t>Познакомится </a:t>
            </a:r>
            <a:r>
              <a:rPr lang="ru-RU" sz="2400" dirty="0" smtClean="0"/>
              <a:t>со </a:t>
            </a:r>
            <a:r>
              <a:rPr lang="ru-RU" sz="2400" dirty="0" smtClean="0"/>
              <a:t>форматами электронных документов</a:t>
            </a:r>
          </a:p>
          <a:p>
            <a:pPr lvl="0" algn="just"/>
            <a:r>
              <a:rPr lang="ru-RU" sz="2400" dirty="0" smtClean="0"/>
              <a:t>Познакомится с </a:t>
            </a:r>
            <a:r>
              <a:rPr lang="ru-RU" sz="2400" dirty="0" smtClean="0"/>
              <a:t>процедурой </a:t>
            </a:r>
            <a:r>
              <a:rPr lang="ru-RU" sz="2400" dirty="0" smtClean="0"/>
              <a:t>архивации документов</a:t>
            </a:r>
          </a:p>
          <a:p>
            <a:pPr lvl="0"/>
            <a:r>
              <a:rPr lang="ru-RU" sz="2400" dirty="0" smtClean="0"/>
              <a:t>Познакомится </a:t>
            </a:r>
            <a:r>
              <a:rPr lang="ru-RU" sz="2400" dirty="0" smtClean="0"/>
              <a:t>со средствами обмена документами</a:t>
            </a:r>
            <a:endParaRPr lang="ru-RU" sz="2400" dirty="0" smtClean="0"/>
          </a:p>
          <a:p>
            <a:pPr lvl="0"/>
            <a:r>
              <a:rPr lang="ru-RU" sz="2400" dirty="0" smtClean="0"/>
              <a:t>Познакомится </a:t>
            </a:r>
            <a:r>
              <a:rPr lang="ru-RU" sz="2400" dirty="0" smtClean="0"/>
              <a:t>с методами придания юридической значимости </a:t>
            </a:r>
            <a:r>
              <a:rPr lang="ru-RU" sz="2400" dirty="0" smtClean="0"/>
              <a:t>электронному документу </a:t>
            </a:r>
          </a:p>
          <a:p>
            <a:pPr lvl="0"/>
            <a:r>
              <a:rPr lang="ru-RU" sz="2400" dirty="0" smtClean="0"/>
              <a:t>Познакомится </a:t>
            </a:r>
            <a:r>
              <a:rPr lang="ru-RU" sz="2400" dirty="0" smtClean="0"/>
              <a:t>с системами </a:t>
            </a:r>
            <a:r>
              <a:rPr lang="ru-RU" sz="2400" dirty="0" smtClean="0"/>
              <a:t>управления документами  </a:t>
            </a:r>
          </a:p>
          <a:p>
            <a:pPr lvl="0"/>
            <a:r>
              <a:rPr lang="ru-RU" sz="2400" dirty="0" smtClean="0"/>
              <a:t>Защита объектов электронного документооборота</a:t>
            </a:r>
          </a:p>
          <a:p>
            <a:pPr algn="just"/>
            <a:endParaRPr lang="ru-RU" sz="2400" dirty="0" smtClean="0"/>
          </a:p>
          <a:p>
            <a:pPr lvl="0"/>
            <a:endParaRPr lang="ru-RU" sz="2400" dirty="0" smtClean="0"/>
          </a:p>
          <a:p>
            <a:pPr lvl="0">
              <a:buNone/>
            </a:pPr>
            <a:endParaRPr lang="ru-RU" sz="2800" dirty="0" smtClean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82594"/>
          </a:xfrm>
        </p:spPr>
        <p:txBody>
          <a:bodyPr>
            <a:normAutofit fontScale="90000"/>
          </a:bodyPr>
          <a:lstStyle/>
          <a:p>
            <a:r>
              <a:rPr lang="ru-RU" sz="3600" b="1" dirty="0" smtClean="0">
                <a:solidFill>
                  <a:srgbClr val="C00000"/>
                </a:solidFill>
              </a:rPr>
              <a:t>Определения</a:t>
            </a:r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000108"/>
            <a:ext cx="8229600" cy="5500726"/>
          </a:xfrm>
        </p:spPr>
        <p:txBody>
          <a:bodyPr>
            <a:normAutofit/>
          </a:bodyPr>
          <a:lstStyle/>
          <a:p>
            <a:r>
              <a:rPr lang="ru-RU" sz="2800" b="1" dirty="0" smtClean="0">
                <a:solidFill>
                  <a:srgbClr val="FF0000"/>
                </a:solidFill>
              </a:rPr>
              <a:t>Документ</a:t>
            </a:r>
            <a:r>
              <a:rPr lang="ru-RU" sz="2800" dirty="0" smtClean="0"/>
              <a:t> — материальный носитель с зафиксированной на нем в любой форме </a:t>
            </a:r>
            <a:r>
              <a:rPr lang="ru-RU" sz="2800" dirty="0" smtClean="0"/>
              <a:t>информацией, </a:t>
            </a:r>
            <a:r>
              <a:rPr lang="ru-RU" sz="2800" dirty="0" smtClean="0"/>
              <a:t>который имеет реквизиты, позволяющие его идентифицировать, и предназначен для передачи во времени и в пространстве в целях общественного использования и хранения</a:t>
            </a:r>
            <a:r>
              <a:rPr lang="ru-RU" sz="2800" dirty="0" smtClean="0"/>
              <a:t>.</a:t>
            </a:r>
          </a:p>
          <a:p>
            <a:r>
              <a:rPr lang="ru-RU" sz="2800" b="1" dirty="0" smtClean="0">
                <a:solidFill>
                  <a:srgbClr val="FF0000"/>
                </a:solidFill>
              </a:rPr>
              <a:t>Важный вид документов</a:t>
            </a:r>
            <a:r>
              <a:rPr lang="ru-RU" sz="2800" dirty="0" smtClean="0"/>
              <a:t>  — различные удостоверения, подтверждающие личность человека, его принадлежность к какой-либо организации или разрешение заниматься определённой деятельностью.</a:t>
            </a:r>
          </a:p>
          <a:p>
            <a:endParaRPr lang="ru-RU" sz="2800" dirty="0" smtClean="0"/>
          </a:p>
          <a:p>
            <a:endParaRPr lang="ru-RU" sz="2800" dirty="0" smtClean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82594"/>
          </a:xfrm>
        </p:spPr>
        <p:txBody>
          <a:bodyPr>
            <a:normAutofit fontScale="90000"/>
          </a:bodyPr>
          <a:lstStyle/>
          <a:p>
            <a:r>
              <a:rPr lang="ru-RU" sz="3600" b="1" dirty="0" smtClean="0">
                <a:solidFill>
                  <a:srgbClr val="C00000"/>
                </a:solidFill>
              </a:rPr>
              <a:t>Определения</a:t>
            </a:r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000108"/>
            <a:ext cx="8229600" cy="5500726"/>
          </a:xfrm>
        </p:spPr>
        <p:txBody>
          <a:bodyPr>
            <a:normAutofit/>
          </a:bodyPr>
          <a:lstStyle/>
          <a:p>
            <a:r>
              <a:rPr lang="ru-RU" sz="2800" b="1" dirty="0" smtClean="0">
                <a:solidFill>
                  <a:srgbClr val="FF0000"/>
                </a:solidFill>
              </a:rPr>
              <a:t>Документирование</a:t>
            </a:r>
            <a:r>
              <a:rPr lang="ru-RU" sz="2800" dirty="0" smtClean="0"/>
              <a:t> </a:t>
            </a:r>
            <a:r>
              <a:rPr lang="ru-RU" sz="2800" dirty="0" smtClean="0"/>
              <a:t>- запись информации на различных носителях по установленным правилам  представляет собой процесс создания и оформления документов. </a:t>
            </a:r>
            <a:endParaRPr lang="ru-RU" sz="2800" dirty="0" smtClean="0"/>
          </a:p>
          <a:p>
            <a:r>
              <a:rPr lang="ru-RU" sz="2800" b="1" dirty="0" smtClean="0">
                <a:solidFill>
                  <a:srgbClr val="FF0000"/>
                </a:solidFill>
              </a:rPr>
              <a:t>Документация</a:t>
            </a:r>
            <a:r>
              <a:rPr lang="ru-RU" sz="2800" dirty="0" smtClean="0"/>
              <a:t> </a:t>
            </a:r>
            <a:r>
              <a:rPr lang="ru-RU" sz="2800" dirty="0" smtClean="0"/>
              <a:t>- совокупность документов, посвящённых какому-либо вопросу, явлению, процессу, лицу, учреждению и т. п.</a:t>
            </a:r>
          </a:p>
          <a:p>
            <a:r>
              <a:rPr lang="ru-RU" sz="2800" b="1" dirty="0" smtClean="0">
                <a:solidFill>
                  <a:srgbClr val="FF0000"/>
                </a:solidFill>
              </a:rPr>
              <a:t>Делопроизводство</a:t>
            </a:r>
            <a:r>
              <a:rPr lang="ru-RU" sz="2800" dirty="0" smtClean="0"/>
              <a:t> - совокупность работ по документированию управленческой деятельности предприятий и по организации в них движения документов</a:t>
            </a:r>
          </a:p>
          <a:p>
            <a:endParaRPr lang="ru-RU" sz="2800" dirty="0" smtClean="0"/>
          </a:p>
          <a:p>
            <a:endParaRPr lang="ru-RU" sz="2800" dirty="0" smtClean="0"/>
          </a:p>
          <a:p>
            <a:endParaRPr lang="ru-RU" sz="2800" dirty="0" smtClean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82594"/>
          </a:xfrm>
        </p:spPr>
        <p:txBody>
          <a:bodyPr>
            <a:normAutofit fontScale="90000"/>
          </a:bodyPr>
          <a:lstStyle/>
          <a:p>
            <a:r>
              <a:rPr lang="ru-RU" sz="3600" b="1" dirty="0" smtClean="0">
                <a:solidFill>
                  <a:srgbClr val="C00000"/>
                </a:solidFill>
              </a:rPr>
              <a:t>Определения</a:t>
            </a:r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000108"/>
            <a:ext cx="8229600" cy="5500726"/>
          </a:xfrm>
        </p:spPr>
        <p:txBody>
          <a:bodyPr>
            <a:normAutofit fontScale="85000" lnSpcReduction="20000"/>
          </a:bodyPr>
          <a:lstStyle/>
          <a:p>
            <a:r>
              <a:rPr lang="ru-RU" sz="2800" b="1" dirty="0" smtClean="0">
                <a:solidFill>
                  <a:srgbClr val="FF0000"/>
                </a:solidFill>
              </a:rPr>
              <a:t>Электронный </a:t>
            </a:r>
            <a:r>
              <a:rPr lang="ru-RU" sz="2800" b="1" dirty="0" smtClean="0">
                <a:solidFill>
                  <a:srgbClr val="FF0000"/>
                </a:solidFill>
              </a:rPr>
              <a:t>документ </a:t>
            </a:r>
            <a:r>
              <a:rPr lang="ru-RU" sz="2800" dirty="0" smtClean="0"/>
              <a:t>— информация, зафиксированная на материальном носителе в виде набора символов, звукозаписи или изображения и предназначенная для передачи во времени и пространстве с использованием средств вычислительной техники </a:t>
            </a:r>
            <a:r>
              <a:rPr lang="ru-RU" sz="2800" dirty="0" smtClean="0"/>
              <a:t>с </a:t>
            </a:r>
            <a:r>
              <a:rPr lang="ru-RU" sz="2800" dirty="0" smtClean="0"/>
              <a:t>целью хранения и общественного использования. Электронный документ имеет электронную цифровую подпись, электронно-графическую подпись или иной аналог собственноручной подписи </a:t>
            </a:r>
            <a:endParaRPr lang="ru-RU" sz="2800" dirty="0" smtClean="0"/>
          </a:p>
          <a:p>
            <a:endParaRPr lang="ru-RU" sz="2800" dirty="0" smtClean="0"/>
          </a:p>
          <a:p>
            <a:r>
              <a:rPr lang="ru-RU" sz="2800" b="1" dirty="0" smtClean="0">
                <a:solidFill>
                  <a:srgbClr val="FF0000"/>
                </a:solidFill>
              </a:rPr>
              <a:t>Документооборот</a:t>
            </a:r>
            <a:r>
              <a:rPr lang="ru-RU" sz="2800" dirty="0" smtClean="0"/>
              <a:t> — движение документов в организации с момента их создания или получения до завершения исполнения или отправления; </a:t>
            </a:r>
            <a:endParaRPr lang="ru-RU" sz="2800" dirty="0" smtClean="0"/>
          </a:p>
          <a:p>
            <a:pPr indent="15875">
              <a:buNone/>
            </a:pPr>
            <a:r>
              <a:rPr lang="ru-RU" sz="2800" i="1" dirty="0" smtClean="0"/>
              <a:t>комплекс </a:t>
            </a:r>
            <a:r>
              <a:rPr lang="ru-RU" sz="2800" i="1" dirty="0" smtClean="0"/>
              <a:t>работ с документами: прием, регистрация, рассылка, контроль исполнения, формирование дел, хранение и повторное использование документации, справочная работа.</a:t>
            </a:r>
          </a:p>
          <a:p>
            <a:endParaRPr lang="ru-RU" sz="2800" dirty="0" smtClean="0"/>
          </a:p>
          <a:p>
            <a:endParaRPr lang="ru-RU" sz="2800" dirty="0" smtClean="0"/>
          </a:p>
          <a:p>
            <a:endParaRPr lang="ru-RU" sz="2800" dirty="0" smtClean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82594"/>
          </a:xfrm>
        </p:spPr>
        <p:txBody>
          <a:bodyPr>
            <a:normAutofit fontScale="90000"/>
          </a:bodyPr>
          <a:lstStyle/>
          <a:p>
            <a:r>
              <a:rPr lang="ru-RU" sz="3600" b="1" dirty="0" smtClean="0">
                <a:solidFill>
                  <a:srgbClr val="C00000"/>
                </a:solidFill>
              </a:rPr>
              <a:t>Определения</a:t>
            </a:r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000108"/>
            <a:ext cx="8229600" cy="5500726"/>
          </a:xfrm>
        </p:spPr>
        <p:txBody>
          <a:bodyPr>
            <a:normAutofit/>
          </a:bodyPr>
          <a:lstStyle/>
          <a:p>
            <a:r>
              <a:rPr lang="ru-RU" sz="2800" b="1" dirty="0" smtClean="0">
                <a:solidFill>
                  <a:srgbClr val="FF0000"/>
                </a:solidFill>
              </a:rPr>
              <a:t>Электронный </a:t>
            </a:r>
            <a:r>
              <a:rPr lang="ru-RU" sz="2800" b="1" dirty="0" smtClean="0">
                <a:solidFill>
                  <a:srgbClr val="FF0000"/>
                </a:solidFill>
              </a:rPr>
              <a:t>документооборот (ЭДО) </a:t>
            </a:r>
            <a:r>
              <a:rPr lang="ru-RU" sz="2800" dirty="0" smtClean="0"/>
              <a:t>— единый механизм по работе с документами, представленными в электронном виде, с реализацией концепции «безбумажного делопроизводства».</a:t>
            </a:r>
          </a:p>
          <a:p>
            <a:r>
              <a:rPr lang="ru-RU" sz="2800" b="1" dirty="0" smtClean="0">
                <a:solidFill>
                  <a:srgbClr val="FF0000"/>
                </a:solidFill>
              </a:rPr>
              <a:t>Машиночитаемый документ</a:t>
            </a:r>
            <a:r>
              <a:rPr lang="ru-RU" sz="2800" dirty="0" smtClean="0"/>
              <a:t> — </a:t>
            </a:r>
            <a:r>
              <a:rPr lang="ru-RU" sz="2800" dirty="0" err="1" smtClean="0"/>
              <a:t>документ</a:t>
            </a:r>
            <a:r>
              <a:rPr lang="ru-RU" sz="2800" dirty="0" smtClean="0"/>
              <a:t>, пригодный для автоматического считывания содержащейся в нём информации, записанный на магнитных, оптических и других носителях информации.</a:t>
            </a:r>
          </a:p>
          <a:p>
            <a:endParaRPr lang="ru-RU" sz="2800" dirty="0" smtClean="0"/>
          </a:p>
          <a:p>
            <a:endParaRPr lang="ru-RU" sz="2800" dirty="0" smtClean="0"/>
          </a:p>
          <a:p>
            <a:endParaRPr lang="ru-RU" sz="2800" dirty="0" smtClean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rmAutofit fontScale="90000"/>
          </a:bodyPr>
          <a:lstStyle/>
          <a:p>
            <a:r>
              <a:rPr lang="ru-RU" sz="4000" b="1" dirty="0" smtClean="0">
                <a:solidFill>
                  <a:srgbClr val="C00000"/>
                </a:solidFill>
              </a:rPr>
              <a:t>Основные </a:t>
            </a:r>
            <a:r>
              <a:rPr lang="ru-RU" sz="4000" b="1" dirty="0" smtClean="0">
                <a:solidFill>
                  <a:srgbClr val="C00000"/>
                </a:solidFill>
              </a:rPr>
              <a:t>принципы электронного документооборота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67544" y="1196752"/>
            <a:ext cx="8229600" cy="5217443"/>
          </a:xfrm>
        </p:spPr>
        <p:txBody>
          <a:bodyPr>
            <a:normAutofit/>
          </a:bodyPr>
          <a:lstStyle/>
          <a:p>
            <a:r>
              <a:rPr lang="ru-RU" sz="2800" b="1" dirty="0" smtClean="0">
                <a:solidFill>
                  <a:srgbClr val="FF0000"/>
                </a:solidFill>
              </a:rPr>
              <a:t>Однократная </a:t>
            </a:r>
            <a:r>
              <a:rPr lang="ru-RU" sz="2800" b="1" dirty="0" smtClean="0">
                <a:solidFill>
                  <a:srgbClr val="FF0000"/>
                </a:solidFill>
              </a:rPr>
              <a:t>регистрация </a:t>
            </a:r>
            <a:r>
              <a:rPr lang="ru-RU" sz="2800" b="1" dirty="0" smtClean="0">
                <a:solidFill>
                  <a:srgbClr val="FF0000"/>
                </a:solidFill>
              </a:rPr>
              <a:t>документа</a:t>
            </a:r>
            <a:r>
              <a:rPr lang="ru-RU" sz="2400" dirty="0" smtClean="0"/>
              <a:t> позволяет </a:t>
            </a:r>
            <a:r>
              <a:rPr lang="ru-RU" sz="2400" dirty="0" smtClean="0"/>
              <a:t>однозначно идентифицировать документ в любой инсталляции данной системы. </a:t>
            </a:r>
            <a:endParaRPr lang="ru-RU" sz="2400" dirty="0" smtClean="0"/>
          </a:p>
          <a:p>
            <a:endParaRPr lang="ru-RU" sz="2400" dirty="0" smtClean="0"/>
          </a:p>
          <a:p>
            <a:r>
              <a:rPr lang="ru-RU" sz="2800" b="1" dirty="0" smtClean="0">
                <a:solidFill>
                  <a:srgbClr val="FF0000"/>
                </a:solidFill>
              </a:rPr>
              <a:t>Возможность параллельного выполнения </a:t>
            </a:r>
            <a:r>
              <a:rPr lang="ru-RU" sz="2800" b="1" dirty="0" smtClean="0">
                <a:solidFill>
                  <a:srgbClr val="FF0000"/>
                </a:solidFill>
              </a:rPr>
              <a:t>операций</a:t>
            </a:r>
            <a:r>
              <a:rPr lang="ru-RU" sz="2400" dirty="0" smtClean="0"/>
              <a:t> позволяет сократить </a:t>
            </a:r>
            <a:r>
              <a:rPr lang="ru-RU" sz="2400" dirty="0" smtClean="0"/>
              <a:t>время движения документов и повышения оперативности их исполнения </a:t>
            </a:r>
            <a:endParaRPr lang="ru-RU" sz="2400" dirty="0" smtClean="0"/>
          </a:p>
          <a:p>
            <a:endParaRPr lang="ru-RU" sz="2400" dirty="0" smtClean="0"/>
          </a:p>
          <a:p>
            <a:r>
              <a:rPr lang="ru-RU" sz="2800" b="1" dirty="0" smtClean="0">
                <a:solidFill>
                  <a:srgbClr val="FF0000"/>
                </a:solidFill>
              </a:rPr>
              <a:t>Непрерывность движения </a:t>
            </a:r>
            <a:r>
              <a:rPr lang="ru-RU" sz="2800" b="1" dirty="0" smtClean="0">
                <a:solidFill>
                  <a:srgbClr val="FF0000"/>
                </a:solidFill>
              </a:rPr>
              <a:t>документа</a:t>
            </a:r>
            <a:r>
              <a:rPr lang="ru-RU" sz="2400" dirty="0" smtClean="0"/>
              <a:t> </a:t>
            </a:r>
            <a:r>
              <a:rPr lang="ru-RU" sz="2400" dirty="0" smtClean="0"/>
              <a:t>позволяет идентифицировать </a:t>
            </a:r>
            <a:r>
              <a:rPr lang="ru-RU" sz="2400" dirty="0" smtClean="0"/>
              <a:t>ответственного за исполнение </a:t>
            </a:r>
            <a:r>
              <a:rPr lang="ru-RU" sz="2400" dirty="0" smtClean="0"/>
              <a:t>документа </a:t>
            </a:r>
            <a:r>
              <a:rPr lang="ru-RU" sz="2400" dirty="0" smtClean="0"/>
              <a:t>в каждый момент времени жизни </a:t>
            </a:r>
            <a:r>
              <a:rPr lang="ru-RU" sz="2400" dirty="0" smtClean="0"/>
              <a:t>документа.</a:t>
            </a:r>
            <a:r>
              <a:rPr lang="ru-RU" sz="2400" dirty="0" smtClean="0"/>
              <a:t> 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rmAutofit fontScale="90000"/>
          </a:bodyPr>
          <a:lstStyle/>
          <a:p>
            <a:r>
              <a:rPr lang="ru-RU" sz="4000" b="1" dirty="0" smtClean="0">
                <a:solidFill>
                  <a:srgbClr val="C00000"/>
                </a:solidFill>
              </a:rPr>
              <a:t>Основные </a:t>
            </a:r>
            <a:r>
              <a:rPr lang="ru-RU" sz="4000" b="1" dirty="0" smtClean="0">
                <a:solidFill>
                  <a:srgbClr val="C00000"/>
                </a:solidFill>
              </a:rPr>
              <a:t>принципы электронного документооборота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67544" y="1196752"/>
            <a:ext cx="8229600" cy="5217443"/>
          </a:xfrm>
        </p:spPr>
        <p:txBody>
          <a:bodyPr>
            <a:normAutofit/>
          </a:bodyPr>
          <a:lstStyle/>
          <a:p>
            <a:r>
              <a:rPr lang="ru-RU" sz="2800" b="1" dirty="0" smtClean="0">
                <a:solidFill>
                  <a:srgbClr val="FF0000"/>
                </a:solidFill>
              </a:rPr>
              <a:t>Единая </a:t>
            </a:r>
            <a:r>
              <a:rPr lang="ru-RU" sz="2800" b="1" dirty="0" smtClean="0">
                <a:solidFill>
                  <a:srgbClr val="FF0000"/>
                </a:solidFill>
              </a:rPr>
              <a:t>(или согласованная распределённая) база </a:t>
            </a:r>
            <a:r>
              <a:rPr lang="ru-RU" sz="2800" b="1" dirty="0" smtClean="0">
                <a:solidFill>
                  <a:srgbClr val="FF0000"/>
                </a:solidFill>
              </a:rPr>
              <a:t>документов</a:t>
            </a:r>
            <a:r>
              <a:rPr lang="ru-RU" sz="2400" dirty="0" smtClean="0"/>
              <a:t> позволяет </a:t>
            </a:r>
            <a:r>
              <a:rPr lang="ru-RU" sz="2400" dirty="0" smtClean="0"/>
              <a:t>исключить возможность дублирования документов. </a:t>
            </a:r>
            <a:endParaRPr lang="ru-RU" sz="2400" dirty="0" smtClean="0"/>
          </a:p>
          <a:p>
            <a:endParaRPr lang="ru-RU" sz="1000" dirty="0" smtClean="0"/>
          </a:p>
          <a:p>
            <a:r>
              <a:rPr lang="ru-RU" sz="2400" dirty="0" smtClean="0"/>
              <a:t>Эффективно организованная </a:t>
            </a:r>
            <a:r>
              <a:rPr lang="ru-RU" sz="2800" b="1" dirty="0" smtClean="0">
                <a:solidFill>
                  <a:srgbClr val="FF0000"/>
                </a:solidFill>
              </a:rPr>
              <a:t>система поиска </a:t>
            </a:r>
            <a:r>
              <a:rPr lang="ru-RU" sz="2800" b="1" dirty="0" smtClean="0">
                <a:solidFill>
                  <a:srgbClr val="FF0000"/>
                </a:solidFill>
              </a:rPr>
              <a:t>документа</a:t>
            </a:r>
            <a:r>
              <a:rPr lang="ru-RU" sz="2400" dirty="0" smtClean="0"/>
              <a:t> </a:t>
            </a:r>
            <a:r>
              <a:rPr lang="ru-RU" sz="2400" dirty="0" smtClean="0"/>
              <a:t>позволяет </a:t>
            </a:r>
            <a:r>
              <a:rPr lang="ru-RU" sz="2400" dirty="0" smtClean="0"/>
              <a:t>находить </a:t>
            </a:r>
            <a:r>
              <a:rPr lang="ru-RU" sz="2400" dirty="0" smtClean="0"/>
              <a:t>документ по </a:t>
            </a:r>
            <a:r>
              <a:rPr lang="ru-RU" sz="2400" dirty="0" smtClean="0"/>
              <a:t>минимальной информацией о нём. </a:t>
            </a:r>
            <a:endParaRPr lang="ru-RU" sz="2400" dirty="0" smtClean="0"/>
          </a:p>
          <a:p>
            <a:endParaRPr lang="ru-RU" sz="1000" dirty="0" smtClean="0"/>
          </a:p>
          <a:p>
            <a:r>
              <a:rPr lang="ru-RU" sz="2400" dirty="0" smtClean="0"/>
              <a:t>Развитая </a:t>
            </a:r>
            <a:r>
              <a:rPr lang="ru-RU" sz="2800" b="1" dirty="0" smtClean="0">
                <a:solidFill>
                  <a:srgbClr val="FF0000"/>
                </a:solidFill>
              </a:rPr>
              <a:t>система отчётности </a:t>
            </a:r>
            <a:r>
              <a:rPr lang="ru-RU" sz="2400" dirty="0" smtClean="0"/>
              <a:t>по различным статусам и атрибутам </a:t>
            </a:r>
            <a:r>
              <a:rPr lang="ru-RU" sz="2400" dirty="0" smtClean="0"/>
              <a:t>документов позволяет контролировать </a:t>
            </a:r>
            <a:r>
              <a:rPr lang="ru-RU" sz="2400" dirty="0" smtClean="0"/>
              <a:t>движение документов по процессам документооборота и принимать управленческие решения, основываясь на данных из отчётов. 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3600" b="1" dirty="0" smtClean="0">
                <a:solidFill>
                  <a:srgbClr val="C00000"/>
                </a:solidFill>
              </a:rPr>
              <a:t>Хранение больших массивов документов в базах данных</a:t>
            </a:r>
            <a:endParaRPr lang="ru-RU" sz="3600" b="1" dirty="0">
              <a:solidFill>
                <a:srgbClr val="C0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/>
            <a:r>
              <a:rPr lang="ru-RU" sz="2600" dirty="0" smtClean="0"/>
              <a:t>Отпадает необходимость в каждой прикладной программе </a:t>
            </a:r>
            <a:r>
              <a:rPr lang="ru-RU" sz="2600" dirty="0" smtClean="0"/>
              <a:t>детально </a:t>
            </a:r>
            <a:r>
              <a:rPr lang="ru-RU" sz="2600" dirty="0" smtClean="0"/>
              <a:t>решать вопросы организации файлов</a:t>
            </a:r>
            <a:r>
              <a:rPr lang="ru-RU" sz="2600" dirty="0" smtClean="0"/>
              <a:t>.</a:t>
            </a:r>
          </a:p>
          <a:p>
            <a:pPr lvl="0"/>
            <a:endParaRPr lang="ru-RU" sz="1000" dirty="0" smtClean="0"/>
          </a:p>
          <a:p>
            <a:pPr lvl="0"/>
            <a:r>
              <a:rPr lang="ru-RU" sz="2600" dirty="0" smtClean="0">
                <a:solidFill>
                  <a:srgbClr val="002060"/>
                </a:solidFill>
              </a:rPr>
              <a:t>Не возникает проблемы изменения прикладных программ в связи с заменой физических устройств или изменения </a:t>
            </a:r>
            <a:r>
              <a:rPr lang="ru-RU" sz="2600" dirty="0" smtClean="0">
                <a:solidFill>
                  <a:srgbClr val="002060"/>
                </a:solidFill>
              </a:rPr>
              <a:t>структуры </a:t>
            </a:r>
            <a:r>
              <a:rPr lang="ru-RU" sz="2600" dirty="0" smtClean="0">
                <a:solidFill>
                  <a:srgbClr val="002060"/>
                </a:solidFill>
              </a:rPr>
              <a:t>данных</a:t>
            </a:r>
            <a:r>
              <a:rPr lang="ru-RU" sz="2600" dirty="0" smtClean="0">
                <a:solidFill>
                  <a:srgbClr val="002060"/>
                </a:solidFill>
              </a:rPr>
              <a:t>.</a:t>
            </a:r>
          </a:p>
          <a:p>
            <a:pPr lvl="0"/>
            <a:endParaRPr lang="ru-RU" sz="1000" dirty="0" smtClean="0"/>
          </a:p>
          <a:p>
            <a:pPr lvl="0"/>
            <a:r>
              <a:rPr lang="ru-RU" sz="2600" dirty="0" smtClean="0"/>
              <a:t>Повышается уровень надежности и защищенности </a:t>
            </a:r>
            <a:r>
              <a:rPr lang="ru-RU" sz="2600" dirty="0" smtClean="0"/>
              <a:t>информации.</a:t>
            </a:r>
          </a:p>
          <a:p>
            <a:pPr lvl="0"/>
            <a:endParaRPr lang="ru-RU" sz="1000" dirty="0" smtClean="0"/>
          </a:p>
          <a:p>
            <a:pPr lvl="0"/>
            <a:r>
              <a:rPr lang="ru-RU" sz="2600" dirty="0" smtClean="0">
                <a:solidFill>
                  <a:srgbClr val="002060"/>
                </a:solidFill>
              </a:rPr>
              <a:t>Уменьшается избыточность данных.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600" b="1" dirty="0" smtClean="0">
                <a:solidFill>
                  <a:srgbClr val="C00000"/>
                </a:solidFill>
              </a:rPr>
              <a:t>Форматы электронных документов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5184576"/>
          </a:xfrm>
        </p:spPr>
        <p:txBody>
          <a:bodyPr>
            <a:normAutofit fontScale="62500" lnSpcReduction="20000"/>
          </a:bodyPr>
          <a:lstStyle/>
          <a:p>
            <a:pPr marL="0" indent="0">
              <a:buNone/>
            </a:pPr>
            <a:r>
              <a:rPr lang="ru-RU" sz="4000" b="1" dirty="0" smtClean="0">
                <a:solidFill>
                  <a:srgbClr val="FF0000"/>
                </a:solidFill>
              </a:rPr>
              <a:t>Формат электронного документа</a:t>
            </a:r>
            <a:r>
              <a:rPr lang="ru-RU" sz="4000" dirty="0" smtClean="0"/>
              <a:t> — структура содержательной части электронного </a:t>
            </a:r>
            <a:r>
              <a:rPr lang="ru-RU" sz="4000" dirty="0" smtClean="0"/>
              <a:t>документа</a:t>
            </a:r>
          </a:p>
          <a:p>
            <a:pPr marL="0" indent="0">
              <a:buNone/>
            </a:pPr>
            <a:endParaRPr lang="ru-RU" sz="1600" dirty="0" smtClean="0"/>
          </a:p>
          <a:p>
            <a:pPr marL="0" indent="0">
              <a:buNone/>
            </a:pPr>
            <a:r>
              <a:rPr lang="ru-RU" sz="4000" dirty="0" smtClean="0"/>
              <a:t>Наиболее распространенные </a:t>
            </a:r>
            <a:r>
              <a:rPr lang="ru-RU" sz="4000" dirty="0" smtClean="0"/>
              <a:t>форматы</a:t>
            </a:r>
            <a:endParaRPr lang="ru-RU" sz="4000" dirty="0" smtClean="0"/>
          </a:p>
          <a:p>
            <a:pPr lvl="0"/>
            <a:r>
              <a:rPr lang="ru-RU" sz="4000" b="1" dirty="0" smtClean="0">
                <a:solidFill>
                  <a:srgbClr val="C00000"/>
                </a:solidFill>
              </a:rPr>
              <a:t>РDF</a:t>
            </a:r>
            <a:r>
              <a:rPr lang="ru-RU" sz="4000" b="1" dirty="0" smtClean="0">
                <a:solidFill>
                  <a:srgbClr val="C00000"/>
                </a:solidFill>
              </a:rPr>
              <a:t>,  </a:t>
            </a:r>
            <a:r>
              <a:rPr lang="ru-RU" sz="4000" b="1" dirty="0" err="1" smtClean="0">
                <a:solidFill>
                  <a:srgbClr val="C00000"/>
                </a:solidFill>
              </a:rPr>
              <a:t>DjVu</a:t>
            </a:r>
            <a:r>
              <a:rPr lang="ru-RU" sz="4000" b="1" dirty="0" smtClean="0">
                <a:solidFill>
                  <a:srgbClr val="C00000"/>
                </a:solidFill>
              </a:rPr>
              <a:t>, </a:t>
            </a:r>
            <a:r>
              <a:rPr lang="ru-RU" sz="4000" b="1" dirty="0" smtClean="0">
                <a:solidFill>
                  <a:srgbClr val="C00000"/>
                </a:solidFill>
              </a:rPr>
              <a:t> ТIFF</a:t>
            </a:r>
            <a:r>
              <a:rPr lang="ru-RU" sz="4000" b="1" dirty="0" smtClean="0">
                <a:solidFill>
                  <a:srgbClr val="C00000"/>
                </a:solidFill>
              </a:rPr>
              <a:t>, </a:t>
            </a:r>
            <a:r>
              <a:rPr lang="ru-RU" sz="4000" b="1" dirty="0" smtClean="0">
                <a:solidFill>
                  <a:srgbClr val="C00000"/>
                </a:solidFill>
              </a:rPr>
              <a:t> JPЕG </a:t>
            </a:r>
            <a:r>
              <a:rPr lang="ru-RU" sz="4000" dirty="0" smtClean="0"/>
              <a:t>— графический </a:t>
            </a:r>
            <a:r>
              <a:rPr lang="ru-RU" sz="4000" dirty="0" smtClean="0"/>
              <a:t>формат</a:t>
            </a:r>
            <a:endParaRPr lang="ru-RU" sz="4000" dirty="0" smtClean="0"/>
          </a:p>
          <a:p>
            <a:pPr lvl="0"/>
            <a:r>
              <a:rPr lang="ru-RU" sz="4000" b="1" dirty="0" smtClean="0">
                <a:solidFill>
                  <a:srgbClr val="C00000"/>
                </a:solidFill>
              </a:rPr>
              <a:t>RТF, </a:t>
            </a:r>
            <a:r>
              <a:rPr lang="ru-RU" sz="4000" b="1" dirty="0" smtClean="0">
                <a:solidFill>
                  <a:srgbClr val="C00000"/>
                </a:solidFill>
              </a:rPr>
              <a:t> DОС </a:t>
            </a:r>
            <a:r>
              <a:rPr lang="ru-RU" sz="4000" dirty="0" smtClean="0"/>
              <a:t>— текстовый </a:t>
            </a:r>
            <a:r>
              <a:rPr lang="ru-RU" sz="4000" dirty="0" smtClean="0"/>
              <a:t>формат</a:t>
            </a:r>
            <a:endParaRPr lang="ru-RU" sz="4000" dirty="0" smtClean="0"/>
          </a:p>
          <a:p>
            <a:pPr lvl="0"/>
            <a:r>
              <a:rPr lang="ru-RU" sz="4000" b="1" dirty="0" smtClean="0">
                <a:solidFill>
                  <a:srgbClr val="C00000"/>
                </a:solidFill>
              </a:rPr>
              <a:t>ХLS</a:t>
            </a:r>
            <a:r>
              <a:rPr lang="ru-RU" sz="4000" dirty="0" smtClean="0"/>
              <a:t> — табличный </a:t>
            </a:r>
            <a:r>
              <a:rPr lang="ru-RU" sz="4000" dirty="0" smtClean="0"/>
              <a:t>формат</a:t>
            </a:r>
            <a:endParaRPr lang="ru-RU" sz="4000" dirty="0" smtClean="0"/>
          </a:p>
          <a:p>
            <a:pPr lvl="0"/>
            <a:r>
              <a:rPr lang="ru-RU" sz="4000" b="1" dirty="0" smtClean="0">
                <a:solidFill>
                  <a:srgbClr val="C00000"/>
                </a:solidFill>
              </a:rPr>
              <a:t>РРТ</a:t>
            </a:r>
            <a:r>
              <a:rPr lang="ru-RU" sz="4000" dirty="0" smtClean="0"/>
              <a:t> — </a:t>
            </a:r>
            <a:r>
              <a:rPr lang="ru-RU" sz="4000" dirty="0" smtClean="0"/>
              <a:t>презентации</a:t>
            </a:r>
            <a:endParaRPr lang="ru-RU" sz="4000" dirty="0" smtClean="0"/>
          </a:p>
          <a:p>
            <a:pPr lvl="0"/>
            <a:r>
              <a:rPr lang="ru-RU" sz="4000" b="1" dirty="0" smtClean="0">
                <a:solidFill>
                  <a:srgbClr val="C00000"/>
                </a:solidFill>
              </a:rPr>
              <a:t>RAR, ZIР </a:t>
            </a:r>
            <a:r>
              <a:rPr lang="ru-RU" sz="4000" dirty="0" smtClean="0"/>
              <a:t>— архивированный </a:t>
            </a:r>
            <a:r>
              <a:rPr lang="ru-RU" sz="4000" dirty="0" smtClean="0"/>
              <a:t>формат</a:t>
            </a:r>
            <a:endParaRPr lang="ru-RU" sz="4000" dirty="0" smtClean="0"/>
          </a:p>
          <a:p>
            <a:pPr>
              <a:buNone/>
            </a:pPr>
            <a:endParaRPr lang="ru-RU" sz="1600" dirty="0" smtClean="0"/>
          </a:p>
          <a:p>
            <a:pPr>
              <a:buNone/>
            </a:pPr>
            <a:r>
              <a:rPr lang="ru-RU" sz="4000" dirty="0" smtClean="0"/>
              <a:t>По назначению</a:t>
            </a:r>
            <a:r>
              <a:rPr lang="ru-RU" sz="4000" dirty="0" smtClean="0"/>
              <a:t> форматы </a:t>
            </a:r>
            <a:r>
              <a:rPr lang="ru-RU" sz="4000" dirty="0" smtClean="0"/>
              <a:t>электронных документов  делят:</a:t>
            </a:r>
          </a:p>
          <a:p>
            <a:r>
              <a:rPr lang="ru-RU" sz="4000" dirty="0" smtClean="0"/>
              <a:t>Для просмотра и редактирования</a:t>
            </a:r>
          </a:p>
          <a:p>
            <a:r>
              <a:rPr lang="ru-RU" sz="4000" dirty="0" smtClean="0"/>
              <a:t>Для просмотра </a:t>
            </a:r>
            <a:endParaRPr lang="ru-RU" sz="4000" dirty="0" smtClean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600" b="1" dirty="0" smtClean="0">
                <a:solidFill>
                  <a:srgbClr val="C00000"/>
                </a:solidFill>
              </a:rPr>
              <a:t>Формат РDF</a:t>
            </a:r>
            <a:endParaRPr lang="ru-RU" sz="3600" b="1" dirty="0" smtClean="0">
              <a:solidFill>
                <a:srgbClr val="C0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412776"/>
            <a:ext cx="8229600" cy="496855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800" dirty="0" smtClean="0"/>
              <a:t>переносимый </a:t>
            </a:r>
            <a:r>
              <a:rPr lang="ru-RU" sz="2800" dirty="0" err="1" smtClean="0"/>
              <a:t>платформонезависимый</a:t>
            </a:r>
            <a:r>
              <a:rPr lang="ru-RU" sz="2800" dirty="0" smtClean="0"/>
              <a:t> портативный формат электронных </a:t>
            </a:r>
            <a:r>
              <a:rPr lang="ru-RU" sz="2800" dirty="0" smtClean="0"/>
              <a:t>документов</a:t>
            </a:r>
            <a:endParaRPr lang="ru-RU" sz="2800" dirty="0" smtClean="0"/>
          </a:p>
          <a:p>
            <a:pPr marL="0" indent="0">
              <a:buNone/>
            </a:pPr>
            <a:endParaRPr lang="ru-RU" sz="2800" dirty="0" smtClean="0"/>
          </a:p>
          <a:p>
            <a:pPr marL="0" indent="0">
              <a:buNone/>
            </a:pPr>
            <a:r>
              <a:rPr lang="ru-RU" sz="2800" dirty="0" err="1" smtClean="0"/>
              <a:t>Portable</a:t>
            </a:r>
            <a:r>
              <a:rPr lang="ru-RU" sz="2800" dirty="0" smtClean="0"/>
              <a:t> </a:t>
            </a:r>
            <a:r>
              <a:rPr lang="ru-RU" sz="2800" dirty="0" err="1" smtClean="0"/>
              <a:t>document</a:t>
            </a:r>
            <a:r>
              <a:rPr lang="ru-RU" sz="2800" dirty="0" smtClean="0"/>
              <a:t> </a:t>
            </a:r>
            <a:r>
              <a:rPr lang="ru-RU" sz="2800" dirty="0" err="1" smtClean="0"/>
              <a:t>format</a:t>
            </a:r>
            <a:r>
              <a:rPr lang="ru-RU" sz="2800" dirty="0" smtClean="0"/>
              <a:t> могут быть использованы для подготовки различных документов и сохраняет их структуру</a:t>
            </a:r>
            <a:endParaRPr lang="ru-RU" sz="2800" dirty="0" smtClean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</p:spPr>
        <p:txBody>
          <a:bodyPr>
            <a:normAutofit/>
          </a:bodyPr>
          <a:lstStyle/>
          <a:p>
            <a:r>
              <a:rPr lang="ru-RU" sz="3600" b="1" dirty="0" smtClean="0">
                <a:solidFill>
                  <a:srgbClr val="C00000"/>
                </a:solidFill>
              </a:rPr>
              <a:t>Преимущества</a:t>
            </a:r>
            <a:r>
              <a:rPr lang="ru-RU" sz="3600" dirty="0" smtClean="0"/>
              <a:t> </a:t>
            </a:r>
            <a:r>
              <a:rPr lang="ru-RU" sz="3600" b="1" dirty="0" smtClean="0">
                <a:solidFill>
                  <a:srgbClr val="C00000"/>
                </a:solidFill>
              </a:rPr>
              <a:t>формата РDF</a:t>
            </a:r>
            <a:endParaRPr lang="ru-RU" sz="3600" b="1" dirty="0" smtClean="0">
              <a:solidFill>
                <a:srgbClr val="C0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124744"/>
            <a:ext cx="8229600" cy="5256584"/>
          </a:xfrm>
        </p:spPr>
        <p:txBody>
          <a:bodyPr>
            <a:normAutofit fontScale="85000" lnSpcReduction="10000"/>
          </a:bodyPr>
          <a:lstStyle/>
          <a:p>
            <a:pPr lvl="0"/>
            <a:r>
              <a:rPr lang="ru-RU" sz="2800" dirty="0" smtClean="0"/>
              <a:t>Удобная  навигация позволяет </a:t>
            </a:r>
            <a:r>
              <a:rPr lang="ru-RU" sz="2800" dirty="0" smtClean="0"/>
              <a:t>быстро найти </a:t>
            </a:r>
            <a:r>
              <a:rPr lang="ru-RU" sz="2800" dirty="0" smtClean="0"/>
              <a:t>страницу</a:t>
            </a:r>
            <a:r>
              <a:rPr lang="ru-RU" sz="2800" dirty="0" smtClean="0"/>
              <a:t>; </a:t>
            </a:r>
          </a:p>
          <a:p>
            <a:pPr lvl="0"/>
            <a:r>
              <a:rPr lang="ru-RU" sz="2800" dirty="0" smtClean="0">
                <a:solidFill>
                  <a:srgbClr val="002060"/>
                </a:solidFill>
              </a:rPr>
              <a:t>Простота  пользования; </a:t>
            </a:r>
          </a:p>
          <a:p>
            <a:pPr lvl="0"/>
            <a:r>
              <a:rPr lang="ru-RU" sz="2800" dirty="0" smtClean="0"/>
              <a:t>Для просмотра PDF-файла </a:t>
            </a:r>
            <a:r>
              <a:rPr lang="ru-RU" sz="2800" dirty="0" smtClean="0"/>
              <a:t>нужна бесплатная программа </a:t>
            </a:r>
            <a:r>
              <a:rPr lang="ru-RU" sz="2800" dirty="0" err="1" smtClean="0"/>
              <a:t>Adobe</a:t>
            </a:r>
            <a:r>
              <a:rPr lang="ru-RU" sz="2800" dirty="0" smtClean="0"/>
              <a:t> </a:t>
            </a:r>
            <a:r>
              <a:rPr lang="ru-RU" sz="2800" dirty="0" err="1" smtClean="0"/>
              <a:t>Reader</a:t>
            </a:r>
            <a:r>
              <a:rPr lang="ru-RU" sz="2800" dirty="0" smtClean="0"/>
              <a:t>; </a:t>
            </a:r>
          </a:p>
          <a:p>
            <a:pPr lvl="0"/>
            <a:r>
              <a:rPr lang="ru-RU" sz="2800" dirty="0" smtClean="0">
                <a:solidFill>
                  <a:srgbClr val="002060"/>
                </a:solidFill>
              </a:rPr>
              <a:t>Формат PDF позволяет внедрять необходимые шрифты (построчный текст), векторные и растровые изображения, формы и мультимедиа-вставки;</a:t>
            </a:r>
          </a:p>
          <a:p>
            <a:pPr lvl="0"/>
            <a:r>
              <a:rPr lang="ru-RU" sz="2800" dirty="0" smtClean="0"/>
              <a:t>Включает механизм электронных подписей для защиты и проверки подлинности документов. </a:t>
            </a:r>
          </a:p>
          <a:p>
            <a:r>
              <a:rPr lang="ru-RU" sz="2800" dirty="0" smtClean="0">
                <a:solidFill>
                  <a:srgbClr val="002060"/>
                </a:solidFill>
              </a:rPr>
              <a:t>Формат PDF стандартизован международным комитетом по стандартам </a:t>
            </a:r>
            <a:r>
              <a:rPr lang="ru-RU" sz="2800" dirty="0" smtClean="0">
                <a:solidFill>
                  <a:srgbClr val="002060"/>
                </a:solidFill>
              </a:rPr>
              <a:t>ISO</a:t>
            </a:r>
          </a:p>
          <a:p>
            <a:pPr lvl="0"/>
            <a:r>
              <a:rPr lang="ru-RU" sz="2800" dirty="0" smtClean="0"/>
              <a:t>Для работы с форматом PDF существует </a:t>
            </a:r>
            <a:r>
              <a:rPr lang="ru-RU" sz="2800" dirty="0" smtClean="0"/>
              <a:t>множество </a:t>
            </a:r>
            <a:r>
              <a:rPr lang="ru-RU" sz="2800" dirty="0" smtClean="0"/>
              <a:t>всевозможных программ - как коммерческих, так и бесплатных.</a:t>
            </a:r>
          </a:p>
          <a:p>
            <a:endParaRPr lang="ru-RU" sz="2800" dirty="0" smtClean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rmAutofit/>
          </a:bodyPr>
          <a:lstStyle/>
          <a:p>
            <a:r>
              <a:rPr lang="ru-RU" sz="3600" b="1" dirty="0" smtClean="0">
                <a:solidFill>
                  <a:srgbClr val="C00000"/>
                </a:solidFill>
              </a:rPr>
              <a:t>Недостатки</a:t>
            </a:r>
            <a:r>
              <a:rPr lang="ru-RU" sz="3600" dirty="0" smtClean="0"/>
              <a:t> </a:t>
            </a:r>
            <a:r>
              <a:rPr lang="ru-RU" sz="3600" b="1" dirty="0" smtClean="0">
                <a:solidFill>
                  <a:srgbClr val="C00000"/>
                </a:solidFill>
              </a:rPr>
              <a:t>формата РDF</a:t>
            </a:r>
            <a:endParaRPr lang="ru-RU" sz="3600" b="1" dirty="0" smtClean="0">
              <a:solidFill>
                <a:srgbClr val="C0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980728"/>
            <a:ext cx="8229600" cy="5400600"/>
          </a:xfrm>
        </p:spPr>
        <p:txBody>
          <a:bodyPr>
            <a:normAutofit/>
          </a:bodyPr>
          <a:lstStyle/>
          <a:p>
            <a:pPr lvl="0"/>
            <a:r>
              <a:rPr lang="ru-RU" sz="2800" dirty="0" smtClean="0"/>
              <a:t>Даже </a:t>
            </a:r>
            <a:r>
              <a:rPr lang="ru-RU" sz="2800" dirty="0" smtClean="0"/>
              <a:t>при </a:t>
            </a:r>
            <a:r>
              <a:rPr lang="ru-RU" sz="2800" dirty="0" smtClean="0"/>
              <a:t>сокращении </a:t>
            </a:r>
            <a:r>
              <a:rPr lang="ru-RU" sz="2800" dirty="0" smtClean="0"/>
              <a:t>объема, файлы PDF </a:t>
            </a:r>
            <a:r>
              <a:rPr lang="ru-RU" sz="2800" dirty="0" smtClean="0"/>
              <a:t>велики</a:t>
            </a:r>
          </a:p>
          <a:p>
            <a:pPr lvl="0"/>
            <a:endParaRPr lang="ru-RU" sz="1000" dirty="0" smtClean="0"/>
          </a:p>
          <a:p>
            <a:pPr lvl="0"/>
            <a:r>
              <a:rPr lang="ru-RU" sz="2800" dirty="0" smtClean="0">
                <a:solidFill>
                  <a:srgbClr val="002060"/>
                </a:solidFill>
              </a:rPr>
              <a:t>Слабая защита для кодирования </a:t>
            </a:r>
            <a:r>
              <a:rPr lang="ru-RU" sz="2800" dirty="0" smtClean="0">
                <a:solidFill>
                  <a:srgbClr val="002060"/>
                </a:solidFill>
              </a:rPr>
              <a:t>файла </a:t>
            </a:r>
          </a:p>
          <a:p>
            <a:pPr lvl="0"/>
            <a:endParaRPr lang="ru-RU" sz="1000" dirty="0" smtClean="0">
              <a:solidFill>
                <a:srgbClr val="002060"/>
              </a:solidFill>
            </a:endParaRPr>
          </a:p>
          <a:p>
            <a:pPr lvl="0"/>
            <a:r>
              <a:rPr lang="ru-RU" sz="2800" dirty="0" smtClean="0"/>
              <a:t>Формат PDF сложен по </a:t>
            </a:r>
            <a:r>
              <a:rPr lang="ru-RU" sz="2800" dirty="0" smtClean="0"/>
              <a:t>внутренней структуре</a:t>
            </a:r>
          </a:p>
          <a:p>
            <a:pPr lvl="0"/>
            <a:endParaRPr lang="ru-RU" sz="1000" dirty="0" smtClean="0"/>
          </a:p>
          <a:p>
            <a:pPr lvl="0"/>
            <a:r>
              <a:rPr lang="ru-RU" sz="2800" dirty="0" smtClean="0">
                <a:solidFill>
                  <a:srgbClr val="002060"/>
                </a:solidFill>
              </a:rPr>
              <a:t>Ориентированность на бумажную печать, а не на электронный </a:t>
            </a:r>
            <a:r>
              <a:rPr lang="ru-RU" sz="2800" dirty="0" smtClean="0">
                <a:solidFill>
                  <a:srgbClr val="002060"/>
                </a:solidFill>
              </a:rPr>
              <a:t>вид</a:t>
            </a:r>
          </a:p>
          <a:p>
            <a:pPr lvl="0"/>
            <a:endParaRPr lang="ru-RU" sz="1000" dirty="0" smtClean="0">
              <a:solidFill>
                <a:srgbClr val="002060"/>
              </a:solidFill>
            </a:endParaRPr>
          </a:p>
          <a:p>
            <a:pPr lvl="0"/>
            <a:r>
              <a:rPr lang="ru-RU" sz="2800" dirty="0" smtClean="0"/>
              <a:t>Формат плохо </a:t>
            </a:r>
            <a:r>
              <a:rPr lang="ru-RU" sz="2800" dirty="0" smtClean="0"/>
              <a:t>масштабируется</a:t>
            </a:r>
          </a:p>
          <a:p>
            <a:pPr lvl="0"/>
            <a:endParaRPr lang="ru-RU" sz="1100" dirty="0" smtClean="0"/>
          </a:p>
          <a:p>
            <a:pPr lvl="0"/>
            <a:r>
              <a:rPr lang="ru-RU" sz="2800" dirty="0" smtClean="0">
                <a:solidFill>
                  <a:srgbClr val="002060"/>
                </a:solidFill>
              </a:rPr>
              <a:t>Файл PDF </a:t>
            </a:r>
            <a:r>
              <a:rPr lang="ru-RU" sz="2800" dirty="0" smtClean="0">
                <a:solidFill>
                  <a:srgbClr val="002060"/>
                </a:solidFill>
              </a:rPr>
              <a:t>можно открыть только после </a:t>
            </a:r>
            <a:r>
              <a:rPr lang="ru-RU" sz="2800" dirty="0" err="1" smtClean="0">
                <a:solidFill>
                  <a:srgbClr val="002060"/>
                </a:solidFill>
              </a:rPr>
              <a:t>полногй</a:t>
            </a:r>
            <a:r>
              <a:rPr lang="ru-RU" sz="2800" dirty="0" smtClean="0">
                <a:solidFill>
                  <a:srgbClr val="002060"/>
                </a:solidFill>
              </a:rPr>
              <a:t> загрузки, </a:t>
            </a:r>
            <a:r>
              <a:rPr lang="ru-RU" sz="2800" dirty="0" smtClean="0">
                <a:solidFill>
                  <a:srgbClr val="002060"/>
                </a:solidFill>
              </a:rPr>
              <a:t>поскольку заголовок PDF находится в конце файла. </a:t>
            </a:r>
          </a:p>
          <a:p>
            <a:pPr marL="0" indent="0">
              <a:buNone/>
            </a:pPr>
            <a:endParaRPr lang="ru-RU" sz="2800" dirty="0" smtClean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62074"/>
          </a:xfrm>
        </p:spPr>
        <p:txBody>
          <a:bodyPr>
            <a:normAutofit fontScale="90000"/>
          </a:bodyPr>
          <a:lstStyle/>
          <a:p>
            <a:r>
              <a:rPr lang="ru-RU" sz="3600" b="1" dirty="0" smtClean="0">
                <a:solidFill>
                  <a:srgbClr val="C00000"/>
                </a:solidFill>
              </a:rPr>
              <a:t>Формат </a:t>
            </a:r>
            <a:r>
              <a:rPr lang="ru-RU" sz="3600" b="1" dirty="0" err="1" smtClean="0">
                <a:solidFill>
                  <a:srgbClr val="C00000"/>
                </a:solidFill>
              </a:rPr>
              <a:t>DjVu</a:t>
            </a:r>
            <a:endParaRPr lang="ru-RU" sz="3600" b="1" dirty="0" smtClean="0">
              <a:solidFill>
                <a:srgbClr val="C0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836712"/>
            <a:ext cx="8229600" cy="5544616"/>
          </a:xfrm>
        </p:spPr>
        <p:txBody>
          <a:bodyPr>
            <a:noAutofit/>
          </a:bodyPr>
          <a:lstStyle/>
          <a:p>
            <a:pPr>
              <a:spcBef>
                <a:spcPts val="0"/>
              </a:spcBef>
              <a:buNone/>
            </a:pPr>
            <a:r>
              <a:rPr lang="ru-RU" sz="2400" dirty="0" smtClean="0"/>
              <a:t>технология сжатия изображений с потерями, разработанная специально для хранения сканированных </a:t>
            </a:r>
            <a:r>
              <a:rPr lang="ru-RU" sz="2400" dirty="0" smtClean="0"/>
              <a:t>документов</a:t>
            </a:r>
          </a:p>
          <a:p>
            <a:pPr>
              <a:spcBef>
                <a:spcPts val="0"/>
              </a:spcBef>
              <a:buNone/>
            </a:pPr>
            <a:r>
              <a:rPr lang="ru-RU" sz="2400" b="1" dirty="0" smtClean="0"/>
              <a:t>Программы для открытия:</a:t>
            </a:r>
          </a:p>
          <a:p>
            <a:pPr>
              <a:spcBef>
                <a:spcPts val="0"/>
              </a:spcBef>
            </a:pPr>
            <a:r>
              <a:rPr lang="ru-RU" sz="2400" b="1" dirty="0" smtClean="0">
                <a:solidFill>
                  <a:srgbClr val="FF0000"/>
                </a:solidFill>
              </a:rPr>
              <a:t>Cuminas </a:t>
            </a:r>
            <a:r>
              <a:rPr lang="ru-RU" sz="2400" b="1" dirty="0" err="1" smtClean="0">
                <a:solidFill>
                  <a:srgbClr val="FF0000"/>
                </a:solidFill>
              </a:rPr>
              <a:t>DjVu</a:t>
            </a:r>
            <a:r>
              <a:rPr lang="ru-RU" sz="2400" b="1" dirty="0" smtClean="0">
                <a:solidFill>
                  <a:srgbClr val="FF0000"/>
                </a:solidFill>
              </a:rPr>
              <a:t> </a:t>
            </a:r>
            <a:r>
              <a:rPr lang="ru-RU" sz="2400" b="1" dirty="0" err="1" smtClean="0">
                <a:solidFill>
                  <a:srgbClr val="FF0000"/>
                </a:solidFill>
              </a:rPr>
              <a:t>Browser</a:t>
            </a:r>
            <a:r>
              <a:rPr lang="ru-RU" sz="2400" b="1" dirty="0" smtClean="0">
                <a:solidFill>
                  <a:srgbClr val="FF0000"/>
                </a:solidFill>
              </a:rPr>
              <a:t> </a:t>
            </a:r>
            <a:r>
              <a:rPr lang="ru-RU" sz="2400" b="1" dirty="0" err="1" smtClean="0">
                <a:solidFill>
                  <a:srgbClr val="FF0000"/>
                </a:solidFill>
              </a:rPr>
              <a:t>Plug-in</a:t>
            </a:r>
            <a:r>
              <a:rPr lang="ru-RU" sz="2400" dirty="0" smtClean="0"/>
              <a:t> — программа </a:t>
            </a:r>
            <a:r>
              <a:rPr lang="ru-RU" sz="2400" dirty="0" err="1" smtClean="0"/>
              <a:t>DjVuViewer</a:t>
            </a:r>
            <a:r>
              <a:rPr lang="ru-RU" sz="2400" dirty="0" smtClean="0"/>
              <a:t> для </a:t>
            </a:r>
            <a:r>
              <a:rPr lang="ru-RU" sz="2400" dirty="0" smtClean="0"/>
              <a:t>просмотра, </a:t>
            </a:r>
            <a:r>
              <a:rPr lang="ru-RU" sz="2400" dirty="0" smtClean="0"/>
              <a:t>а также </a:t>
            </a:r>
            <a:r>
              <a:rPr lang="ru-RU" sz="2400" dirty="0" err="1" smtClean="0"/>
              <a:t>плагин</a:t>
            </a:r>
            <a:r>
              <a:rPr lang="ru-RU" sz="2400" dirty="0" smtClean="0"/>
              <a:t> для просмотра документов в браузере от официального </a:t>
            </a:r>
            <a:r>
              <a:rPr lang="ru-RU" sz="2400" dirty="0" smtClean="0"/>
              <a:t>разработчика.</a:t>
            </a:r>
            <a:r>
              <a:rPr lang="ru-RU" sz="2400" dirty="0" smtClean="0"/>
              <a:t> </a:t>
            </a:r>
            <a:endParaRPr lang="ru-RU" sz="2400" dirty="0" smtClean="0"/>
          </a:p>
          <a:p>
            <a:pPr>
              <a:spcBef>
                <a:spcPts val="0"/>
              </a:spcBef>
            </a:pPr>
            <a:r>
              <a:rPr lang="ru-RU" sz="2400" b="1" dirty="0" smtClean="0">
                <a:solidFill>
                  <a:srgbClr val="FF0000"/>
                </a:solidFill>
              </a:rPr>
              <a:t>DjView4</a:t>
            </a:r>
            <a:r>
              <a:rPr lang="ru-RU" sz="2400" b="1" dirty="0" smtClean="0">
                <a:solidFill>
                  <a:srgbClr val="FF0000"/>
                </a:solidFill>
              </a:rPr>
              <a:t> </a:t>
            </a:r>
            <a:r>
              <a:rPr lang="ru-RU" sz="2400" dirty="0" smtClean="0"/>
              <a:t>— просмотр и конвертирование </a:t>
            </a:r>
            <a:r>
              <a:rPr lang="ru-RU" sz="2400" dirty="0" err="1" smtClean="0"/>
              <a:t>DjVu</a:t>
            </a:r>
            <a:r>
              <a:rPr lang="ru-RU" sz="2400" dirty="0" smtClean="0"/>
              <a:t> в PDF и различные другие графические форматы.</a:t>
            </a:r>
          </a:p>
          <a:p>
            <a:pPr>
              <a:spcBef>
                <a:spcPts val="0"/>
              </a:spcBef>
            </a:pPr>
            <a:r>
              <a:rPr lang="ru-RU" sz="2400" b="1" dirty="0" smtClean="0">
                <a:solidFill>
                  <a:srgbClr val="FF0000"/>
                </a:solidFill>
              </a:rPr>
              <a:t>WinDjView</a:t>
            </a:r>
            <a:r>
              <a:rPr lang="ru-RU" sz="2400" dirty="0" smtClean="0"/>
              <a:t> — основана на DjVuLibre.</a:t>
            </a:r>
          </a:p>
          <a:p>
            <a:pPr>
              <a:spcBef>
                <a:spcPts val="0"/>
              </a:spcBef>
            </a:pPr>
            <a:r>
              <a:rPr lang="ru-RU" sz="2400" b="1" dirty="0" smtClean="0">
                <a:solidFill>
                  <a:srgbClr val="FF0000"/>
                </a:solidFill>
              </a:rPr>
              <a:t>Sumatra PDF</a:t>
            </a:r>
            <a:r>
              <a:rPr lang="ru-RU" sz="2400" dirty="0" smtClean="0"/>
              <a:t> </a:t>
            </a:r>
            <a:r>
              <a:rPr lang="ru-RU" sz="2400" dirty="0" smtClean="0"/>
              <a:t>—компактная </a:t>
            </a:r>
            <a:r>
              <a:rPr lang="ru-RU" sz="2400" dirty="0" smtClean="0"/>
              <a:t>и быстрая программа для </a:t>
            </a:r>
            <a:r>
              <a:rPr lang="ru-RU" sz="2400" dirty="0" smtClean="0"/>
              <a:t>просмотра</a:t>
            </a:r>
            <a:endParaRPr lang="ru-RU" sz="2400" dirty="0" smtClean="0"/>
          </a:p>
          <a:p>
            <a:pPr>
              <a:spcBef>
                <a:spcPts val="0"/>
              </a:spcBef>
            </a:pPr>
            <a:r>
              <a:rPr lang="ru-RU" sz="2400" b="1" dirty="0" smtClean="0">
                <a:solidFill>
                  <a:srgbClr val="FF0000"/>
                </a:solidFill>
              </a:rPr>
              <a:t>STDU </a:t>
            </a:r>
            <a:r>
              <a:rPr lang="ru-RU" sz="2400" b="1" dirty="0" err="1" smtClean="0">
                <a:solidFill>
                  <a:srgbClr val="FF0000"/>
                </a:solidFill>
              </a:rPr>
              <a:t>Viewer</a:t>
            </a:r>
            <a:r>
              <a:rPr lang="ru-RU" sz="2400" dirty="0" smtClean="0"/>
              <a:t> — </a:t>
            </a:r>
            <a:r>
              <a:rPr lang="ru-RU" sz="2400" dirty="0" smtClean="0"/>
              <a:t>бесплатная </a:t>
            </a:r>
            <a:r>
              <a:rPr lang="ru-RU" sz="2400" dirty="0" smtClean="0"/>
              <a:t>программа для просмотра многих типов документов.</a:t>
            </a:r>
          </a:p>
          <a:p>
            <a:pPr>
              <a:spcBef>
                <a:spcPts val="0"/>
              </a:spcBef>
            </a:pPr>
            <a:r>
              <a:rPr lang="ru-RU" sz="2400" b="1" dirty="0" err="1" smtClean="0">
                <a:solidFill>
                  <a:srgbClr val="FF0000"/>
                </a:solidFill>
              </a:rPr>
              <a:t>Hamster</a:t>
            </a:r>
            <a:r>
              <a:rPr lang="ru-RU" sz="2400" b="1" dirty="0" smtClean="0">
                <a:solidFill>
                  <a:srgbClr val="FF0000"/>
                </a:solidFill>
              </a:rPr>
              <a:t> </a:t>
            </a:r>
            <a:r>
              <a:rPr lang="ru-RU" sz="2400" b="1" dirty="0" smtClean="0">
                <a:solidFill>
                  <a:srgbClr val="FF0000"/>
                </a:solidFill>
              </a:rPr>
              <a:t>PDF </a:t>
            </a:r>
            <a:r>
              <a:rPr lang="ru-RU" sz="2400" b="1" dirty="0" err="1" smtClean="0">
                <a:solidFill>
                  <a:srgbClr val="FF0000"/>
                </a:solidFill>
              </a:rPr>
              <a:t>Reader</a:t>
            </a:r>
            <a:r>
              <a:rPr lang="ru-RU" sz="2400" dirty="0" smtClean="0"/>
              <a:t> — бесплатная программа для просмотра PDF, XPS, </a:t>
            </a:r>
            <a:r>
              <a:rPr lang="ru-RU" sz="2400" dirty="0" err="1" smtClean="0"/>
              <a:t>DjVu</a:t>
            </a:r>
            <a:r>
              <a:rPr lang="ru-RU" sz="2400" dirty="0" smtClean="0"/>
              <a:t> </a:t>
            </a:r>
            <a:r>
              <a:rPr lang="ru-RU" sz="2400" dirty="0" smtClean="0"/>
              <a:t>файлов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</p:spPr>
        <p:txBody>
          <a:bodyPr>
            <a:normAutofit/>
          </a:bodyPr>
          <a:lstStyle/>
          <a:p>
            <a:r>
              <a:rPr lang="ru-RU" sz="3600" b="1" dirty="0" smtClean="0">
                <a:solidFill>
                  <a:srgbClr val="C00000"/>
                </a:solidFill>
              </a:rPr>
              <a:t>Преимущества формата </a:t>
            </a:r>
            <a:r>
              <a:rPr lang="ru-RU" sz="3600" b="1" dirty="0" err="1" smtClean="0">
                <a:solidFill>
                  <a:srgbClr val="C00000"/>
                </a:solidFill>
              </a:rPr>
              <a:t>DjVu</a:t>
            </a:r>
            <a:endParaRPr lang="ru-RU" sz="3600" b="1" dirty="0" smtClean="0">
              <a:solidFill>
                <a:srgbClr val="C0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4857403"/>
          </a:xfrm>
        </p:spPr>
        <p:txBody>
          <a:bodyPr>
            <a:noAutofit/>
          </a:bodyPr>
          <a:lstStyle/>
          <a:p>
            <a:pPr algn="just"/>
            <a:r>
              <a:rPr lang="ru-RU" sz="2400" dirty="0" err="1" smtClean="0"/>
              <a:t>Специализированность</a:t>
            </a:r>
            <a:r>
              <a:rPr lang="ru-RU" sz="2400" dirty="0" smtClean="0"/>
              <a:t> </a:t>
            </a:r>
            <a:r>
              <a:rPr lang="ru-RU" sz="2400" dirty="0" smtClean="0"/>
              <a:t>для </a:t>
            </a:r>
            <a:r>
              <a:rPr lang="ru-RU" sz="2400" dirty="0" smtClean="0"/>
              <a:t>электронизации бумажных </a:t>
            </a:r>
            <a:r>
              <a:rPr lang="ru-RU" sz="2400" dirty="0" smtClean="0"/>
              <a:t>текстов:</a:t>
            </a:r>
          </a:p>
          <a:p>
            <a:pPr lvl="1" algn="just"/>
            <a:r>
              <a:rPr lang="ru-RU" sz="2400" dirty="0" smtClean="0"/>
              <a:t>Слой текста позволяет проводить полнотекстовый поиск по файлу. </a:t>
            </a:r>
          </a:p>
          <a:p>
            <a:pPr lvl="1" algn="just"/>
            <a:r>
              <a:rPr lang="ru-RU" sz="2400" dirty="0" smtClean="0"/>
              <a:t>встроенное интерактивное оглавление и активные ссылки для удобной навигации в DjVu-книгах</a:t>
            </a:r>
          </a:p>
          <a:p>
            <a:pPr algn="just"/>
            <a:endParaRPr lang="ru-RU" sz="1000" dirty="0" smtClean="0"/>
          </a:p>
          <a:p>
            <a:pPr lvl="0" algn="just"/>
            <a:r>
              <a:rPr lang="ru-RU" sz="2400" dirty="0" smtClean="0"/>
              <a:t>Страницу </a:t>
            </a:r>
            <a:r>
              <a:rPr lang="ru-RU" sz="2400" dirty="0" smtClean="0"/>
              <a:t>можно просматривать ещё до завершения загрузки файла</a:t>
            </a:r>
          </a:p>
          <a:p>
            <a:pPr lvl="0"/>
            <a:endParaRPr lang="ru-RU" sz="1000" dirty="0" smtClean="0"/>
          </a:p>
          <a:p>
            <a:pPr lvl="0"/>
            <a:r>
              <a:rPr lang="ru-RU" sz="2400" dirty="0" smtClean="0"/>
              <a:t>Низкие </a:t>
            </a:r>
            <a:r>
              <a:rPr lang="ru-RU" sz="2400" dirty="0" smtClean="0"/>
              <a:t>ресурсные требования и малый размер </a:t>
            </a:r>
            <a:r>
              <a:rPr lang="ru-RU" sz="2400" dirty="0" smtClean="0"/>
              <a:t>файла</a:t>
            </a:r>
            <a:endParaRPr lang="ru-RU" sz="2400" dirty="0" smtClean="0"/>
          </a:p>
          <a:p>
            <a:pPr lvl="0"/>
            <a:endParaRPr lang="ru-RU" sz="1000" dirty="0" smtClean="0"/>
          </a:p>
          <a:p>
            <a:pPr lvl="0"/>
            <a:r>
              <a:rPr lang="ru-RU" sz="2400" dirty="0" smtClean="0"/>
              <a:t>Простота и оптимальность внутреннего устройства </a:t>
            </a:r>
            <a:r>
              <a:rPr lang="ru-RU" sz="2400" dirty="0" smtClean="0"/>
              <a:t>формата</a:t>
            </a:r>
            <a:r>
              <a:rPr lang="ru-RU" sz="2000" dirty="0" smtClean="0"/>
              <a:t/>
            </a:r>
            <a:br>
              <a:rPr lang="ru-RU" sz="2000" dirty="0" smtClean="0"/>
            </a:br>
            <a:endParaRPr lang="ru-RU" sz="2000" dirty="0" smtClean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600" b="1" dirty="0" smtClean="0">
                <a:solidFill>
                  <a:srgbClr val="C00000"/>
                </a:solidFill>
              </a:rPr>
              <a:t>Недостатки формата </a:t>
            </a:r>
            <a:r>
              <a:rPr lang="ru-RU" sz="3600" b="1" dirty="0" err="1" smtClean="0">
                <a:solidFill>
                  <a:srgbClr val="C00000"/>
                </a:solidFill>
              </a:rPr>
              <a:t>DjVu</a:t>
            </a:r>
            <a:endParaRPr lang="ru-RU" sz="3600" b="1" dirty="0" smtClean="0">
              <a:solidFill>
                <a:srgbClr val="C00000"/>
              </a:solidFill>
            </a:endParaRPr>
          </a:p>
        </p:txBody>
      </p:sp>
      <p:sp>
        <p:nvSpPr>
          <p:cNvPr id="8" name="Содержимое 7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dirty="0" smtClean="0"/>
              <a:t>Закрытость стандарта. Стандарт </a:t>
            </a:r>
            <a:r>
              <a:rPr lang="ru-RU" dirty="0" err="1" smtClean="0"/>
              <a:t>DjVu</a:t>
            </a:r>
            <a:r>
              <a:rPr lang="ru-RU" dirty="0" smtClean="0"/>
              <a:t> не подавался в ISO для утверждения. </a:t>
            </a:r>
            <a:endParaRPr lang="ru-RU" dirty="0" smtClean="0"/>
          </a:p>
          <a:p>
            <a:pPr lvl="0"/>
            <a:endParaRPr lang="ru-RU" dirty="0" smtClean="0"/>
          </a:p>
          <a:p>
            <a:pPr lvl="0"/>
            <a:r>
              <a:rPr lang="ru-RU" dirty="0" smtClean="0"/>
              <a:t>Относительная неразвитость программного обеспечения для работы с форматом</a:t>
            </a:r>
            <a:endParaRPr lang="ru-RU" dirty="0"/>
          </a:p>
        </p:txBody>
      </p:sp>
      <p:sp>
        <p:nvSpPr>
          <p:cNvPr id="6" name="Текст 5"/>
          <p:cNvSpPr>
            <a:spLocks noGrp="1"/>
          </p:cNvSpPr>
          <p:nvPr>
            <p:ph type="body" sz="quarter" idx="4294967295"/>
          </p:nvPr>
        </p:nvSpPr>
        <p:spPr>
          <a:xfrm>
            <a:off x="5102225" y="908050"/>
            <a:ext cx="4041775" cy="639763"/>
          </a:xfrm>
        </p:spPr>
        <p:txBody>
          <a:bodyPr/>
          <a:lstStyle/>
          <a:p>
            <a:pPr algn="ctr"/>
            <a:r>
              <a:rPr lang="ru-RU" dirty="0" smtClean="0">
                <a:solidFill>
                  <a:srgbClr val="C00000"/>
                </a:solidFill>
              </a:rPr>
              <a:t> </a:t>
            </a:r>
            <a:endParaRPr lang="ru-RU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</p:spPr>
        <p:txBody>
          <a:bodyPr>
            <a:normAutofit/>
          </a:bodyPr>
          <a:lstStyle/>
          <a:p>
            <a:r>
              <a:rPr lang="ru-RU" sz="3600" b="1" dirty="0" smtClean="0">
                <a:solidFill>
                  <a:srgbClr val="C00000"/>
                </a:solidFill>
              </a:rPr>
              <a:t>Формат </a:t>
            </a:r>
            <a:r>
              <a:rPr lang="ru-RU" sz="3600" b="1" dirty="0" err="1" smtClean="0">
                <a:solidFill>
                  <a:srgbClr val="C00000"/>
                </a:solidFill>
              </a:rPr>
              <a:t>OpenDocument</a:t>
            </a:r>
            <a:r>
              <a:rPr lang="ru-RU" sz="3600" b="1" dirty="0" smtClean="0">
                <a:solidFill>
                  <a:srgbClr val="C00000"/>
                </a:solidFill>
              </a:rPr>
              <a:t> </a:t>
            </a:r>
            <a:r>
              <a:rPr lang="ru-RU" sz="3600" b="1" dirty="0" err="1" smtClean="0">
                <a:solidFill>
                  <a:srgbClr val="C00000"/>
                </a:solidFill>
              </a:rPr>
              <a:t>Format</a:t>
            </a:r>
            <a:r>
              <a:rPr lang="ru-RU" sz="3600" b="1" dirty="0" smtClean="0">
                <a:solidFill>
                  <a:srgbClr val="C00000"/>
                </a:solidFill>
              </a:rPr>
              <a:t>  </a:t>
            </a:r>
            <a:r>
              <a:rPr lang="ru-RU" sz="3600" b="1" dirty="0" smtClean="0">
                <a:solidFill>
                  <a:srgbClr val="C00000"/>
                </a:solidFill>
              </a:rPr>
              <a:t>(ODF)</a:t>
            </a:r>
            <a:endParaRPr lang="ru-RU" sz="3600" b="1" dirty="0" smtClean="0">
              <a:solidFill>
                <a:srgbClr val="C0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5184576"/>
          </a:xfrm>
        </p:spPr>
        <p:txBody>
          <a:bodyPr>
            <a:normAutofit/>
          </a:bodyPr>
          <a:lstStyle/>
          <a:p>
            <a:r>
              <a:rPr lang="ru-RU" sz="2800" dirty="0" smtClean="0"/>
              <a:t>открытый </a:t>
            </a:r>
            <a:r>
              <a:rPr lang="ru-RU" sz="2800" dirty="0" smtClean="0"/>
              <a:t>формат файлов документов для хранения и обмена </a:t>
            </a:r>
            <a:r>
              <a:rPr lang="ru-RU" sz="2800" b="1" dirty="0" smtClean="0">
                <a:solidFill>
                  <a:srgbClr val="FF0000"/>
                </a:solidFill>
              </a:rPr>
              <a:t>редактируемыми офисными </a:t>
            </a:r>
            <a:r>
              <a:rPr lang="ru-RU" sz="2800" b="1" dirty="0" smtClean="0">
                <a:solidFill>
                  <a:srgbClr val="FF0000"/>
                </a:solidFill>
              </a:rPr>
              <a:t>документами</a:t>
            </a:r>
            <a:r>
              <a:rPr lang="ru-RU" sz="2800" dirty="0" smtClean="0"/>
              <a:t> </a:t>
            </a:r>
            <a:r>
              <a:rPr lang="ru-RU" sz="2800" dirty="0" smtClean="0"/>
              <a:t>(текстовые документы, электронные таблицы, рисунки</a:t>
            </a:r>
            <a:r>
              <a:rPr lang="ru-RU" sz="2800" dirty="0" smtClean="0"/>
              <a:t>, </a:t>
            </a:r>
            <a:r>
              <a:rPr lang="ru-RU" sz="2800" dirty="0" smtClean="0"/>
              <a:t>базы </a:t>
            </a:r>
            <a:r>
              <a:rPr lang="ru-RU" sz="2800" dirty="0" smtClean="0"/>
              <a:t>данных, </a:t>
            </a:r>
            <a:r>
              <a:rPr lang="ru-RU" sz="2800" dirty="0" smtClean="0"/>
              <a:t>презентации)</a:t>
            </a:r>
          </a:p>
          <a:p>
            <a:endParaRPr lang="ru-RU" sz="1000" dirty="0" smtClean="0"/>
          </a:p>
          <a:p>
            <a:r>
              <a:rPr lang="ru-RU" sz="2800" dirty="0" smtClean="0"/>
              <a:t>дает </a:t>
            </a:r>
            <a:r>
              <a:rPr lang="ru-RU" sz="2800" dirty="0" smtClean="0"/>
              <a:t>доступ к содержанию документов независимо от вида и версии </a:t>
            </a:r>
            <a:r>
              <a:rPr lang="ru-RU" sz="2800" dirty="0" smtClean="0"/>
              <a:t>приложения, в которой создан документ </a:t>
            </a:r>
            <a:r>
              <a:rPr lang="ru-RU" sz="2800" dirty="0" smtClean="0"/>
              <a:t/>
            </a:r>
            <a:br>
              <a:rPr lang="ru-RU" sz="2800" dirty="0" smtClean="0"/>
            </a:br>
            <a:endParaRPr lang="ru-RU" sz="2800" dirty="0" smtClean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</p:spPr>
        <p:txBody>
          <a:bodyPr>
            <a:normAutofit/>
          </a:bodyPr>
          <a:lstStyle/>
          <a:p>
            <a:r>
              <a:rPr lang="ru-RU" sz="3600" b="1" dirty="0" smtClean="0">
                <a:solidFill>
                  <a:srgbClr val="C00000"/>
                </a:solidFill>
              </a:rPr>
              <a:t>Формат ODF</a:t>
            </a:r>
            <a:endParaRPr lang="ru-RU" sz="3600" b="1" dirty="0" smtClean="0">
              <a:solidFill>
                <a:srgbClr val="C0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5184576"/>
          </a:xfrm>
        </p:spPr>
        <p:txBody>
          <a:bodyPr>
            <a:normAutofit/>
          </a:bodyPr>
          <a:lstStyle/>
          <a:p>
            <a:r>
              <a:rPr lang="ru-RU" sz="2800" dirty="0" smtClean="0"/>
              <a:t>Стандарт </a:t>
            </a:r>
            <a:r>
              <a:rPr lang="ru-RU" sz="2800" dirty="0" smtClean="0"/>
              <a:t> </a:t>
            </a:r>
            <a:r>
              <a:rPr lang="ru-RU" sz="2800" dirty="0" smtClean="0"/>
              <a:t>разработан индустриальным сообществом OASIS и основан на </a:t>
            </a:r>
            <a:r>
              <a:rPr lang="ru-RU" sz="2800" b="1" dirty="0" smtClean="0">
                <a:solidFill>
                  <a:srgbClr val="FF0000"/>
                </a:solidFill>
              </a:rPr>
              <a:t>XML-формате</a:t>
            </a:r>
          </a:p>
          <a:p>
            <a:pPr>
              <a:buNone/>
            </a:pPr>
            <a:r>
              <a:rPr lang="ru-RU" sz="2800" dirty="0" smtClean="0"/>
              <a:t> </a:t>
            </a:r>
            <a:endParaRPr lang="ru-RU" sz="2800" dirty="0" smtClean="0"/>
          </a:p>
          <a:p>
            <a:r>
              <a:rPr lang="ru-RU" sz="2800" dirty="0" smtClean="0"/>
              <a:t>1 </a:t>
            </a:r>
            <a:r>
              <a:rPr lang="ru-RU" sz="2800" dirty="0" smtClean="0"/>
              <a:t>мая 2006 года принят как </a:t>
            </a:r>
            <a:r>
              <a:rPr lang="ru-RU" sz="2800" b="1" dirty="0" smtClean="0">
                <a:solidFill>
                  <a:srgbClr val="FF0000"/>
                </a:solidFill>
              </a:rPr>
              <a:t>международный стандарт ISO/IEC </a:t>
            </a:r>
            <a:r>
              <a:rPr lang="ru-RU" sz="2800" b="1" dirty="0" smtClean="0">
                <a:solidFill>
                  <a:srgbClr val="FF0000"/>
                </a:solidFill>
              </a:rPr>
              <a:t>26300</a:t>
            </a:r>
            <a:endParaRPr lang="ru-RU" sz="2800" b="1" dirty="0" smtClean="0">
              <a:solidFill>
                <a:srgbClr val="FF0000"/>
              </a:solidFill>
            </a:endParaRPr>
          </a:p>
          <a:p>
            <a:endParaRPr lang="ru-RU" sz="2800" dirty="0" smtClean="0"/>
          </a:p>
          <a:p>
            <a:r>
              <a:rPr lang="ru-RU" sz="2800" dirty="0" smtClean="0"/>
              <a:t>В </a:t>
            </a:r>
            <a:r>
              <a:rPr lang="ru-RU" sz="2800" dirty="0" smtClean="0"/>
              <a:t>июле 2015 года стандартизован ODF версии </a:t>
            </a:r>
            <a:r>
              <a:rPr lang="ru-RU" sz="2800" dirty="0" smtClean="0"/>
              <a:t>1.2</a:t>
            </a:r>
            <a:r>
              <a:rPr lang="ru-RU" sz="2800" dirty="0" smtClean="0"/>
              <a:t/>
            </a:r>
            <a:br>
              <a:rPr lang="ru-RU" sz="2800" dirty="0" smtClean="0"/>
            </a:br>
            <a:endParaRPr lang="ru-RU" sz="2800" dirty="0" smtClean="0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</p:spPr>
        <p:txBody>
          <a:bodyPr>
            <a:normAutofit/>
          </a:bodyPr>
          <a:lstStyle/>
          <a:p>
            <a:r>
              <a:rPr lang="ru-RU" sz="3600" b="1" dirty="0" smtClean="0">
                <a:solidFill>
                  <a:srgbClr val="C00000"/>
                </a:solidFill>
              </a:rPr>
              <a:t>Преимущества формата ODF</a:t>
            </a:r>
            <a:endParaRPr lang="ru-RU" sz="3600" b="1" dirty="0" smtClean="0">
              <a:solidFill>
                <a:srgbClr val="C0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5184576"/>
          </a:xfrm>
        </p:spPr>
        <p:txBody>
          <a:bodyPr>
            <a:normAutofit fontScale="92500"/>
          </a:bodyPr>
          <a:lstStyle/>
          <a:p>
            <a:r>
              <a:rPr lang="ru-RU" sz="2800" dirty="0" smtClean="0"/>
              <a:t>пользователь может свободно </a:t>
            </a:r>
            <a:r>
              <a:rPr lang="ru-RU" sz="2800" dirty="0" smtClean="0"/>
              <a:t>выбрать </a:t>
            </a:r>
            <a:r>
              <a:rPr lang="ru-RU" sz="2800" dirty="0" smtClean="0"/>
              <a:t>различное </a:t>
            </a:r>
            <a:r>
              <a:rPr lang="ru-RU" sz="2800" dirty="0" smtClean="0"/>
              <a:t>программное </a:t>
            </a:r>
            <a:r>
              <a:rPr lang="ru-RU" sz="2800" dirty="0" smtClean="0"/>
              <a:t>обеспечение</a:t>
            </a:r>
            <a:r>
              <a:rPr lang="ru-RU" sz="2800" dirty="0" smtClean="0"/>
              <a:t> </a:t>
            </a:r>
            <a:r>
              <a:rPr lang="ru-RU" sz="2800" dirty="0" smtClean="0"/>
              <a:t>для создания документов </a:t>
            </a:r>
          </a:p>
          <a:p>
            <a:endParaRPr lang="ru-RU" sz="2800" dirty="0" smtClean="0"/>
          </a:p>
          <a:p>
            <a:r>
              <a:rPr lang="ru-RU" sz="2800" dirty="0" smtClean="0"/>
              <a:t>единственный стандарт </a:t>
            </a:r>
            <a:r>
              <a:rPr lang="ru-RU" sz="2800" dirty="0" smtClean="0"/>
              <a:t>для редактируемых офисных документов, утверждённым независимым комитетом по стандартам и реализованным несколькими поставщиками программного </a:t>
            </a:r>
            <a:r>
              <a:rPr lang="ru-RU" sz="2800" dirty="0" smtClean="0"/>
              <a:t>обеспечения</a:t>
            </a:r>
            <a:endParaRPr lang="ru-RU" sz="2800" dirty="0" smtClean="0"/>
          </a:p>
          <a:p>
            <a:endParaRPr lang="ru-RU" sz="2800" dirty="0" smtClean="0"/>
          </a:p>
          <a:p>
            <a:r>
              <a:rPr lang="ru-RU" sz="2800" dirty="0" smtClean="0"/>
              <a:t>может </a:t>
            </a:r>
            <a:r>
              <a:rPr lang="ru-RU" sz="2800" dirty="0" smtClean="0"/>
              <a:t>быть использован любым поставщиком ПО, включая</a:t>
            </a:r>
            <a:r>
              <a:rPr lang="ru-RU" sz="2800" dirty="0" smtClean="0"/>
              <a:t>, </a:t>
            </a:r>
            <a:r>
              <a:rPr lang="ru-RU" sz="2800" dirty="0" smtClean="0"/>
              <a:t>поставщиков закрытого </a:t>
            </a:r>
            <a:r>
              <a:rPr lang="ru-RU" sz="2800" dirty="0" smtClean="0"/>
              <a:t>ПО</a:t>
            </a:r>
            <a:r>
              <a:rPr lang="ru-RU" sz="2800" dirty="0" smtClean="0"/>
              <a:t/>
            </a:r>
            <a:br>
              <a:rPr lang="ru-RU" sz="2800" dirty="0" smtClean="0"/>
            </a:br>
            <a:endParaRPr lang="ru-RU" sz="2800" dirty="0" smtClean="0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</p:spPr>
        <p:txBody>
          <a:bodyPr>
            <a:normAutofit/>
          </a:bodyPr>
          <a:lstStyle/>
          <a:p>
            <a:r>
              <a:rPr lang="ru-RU" sz="3600" b="1" dirty="0" smtClean="0">
                <a:solidFill>
                  <a:srgbClr val="C00000"/>
                </a:solidFill>
              </a:rPr>
              <a:t>Работа с форматом ODF</a:t>
            </a:r>
            <a:endParaRPr lang="ru-RU" sz="3600" b="1" dirty="0" smtClean="0">
              <a:solidFill>
                <a:srgbClr val="C0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5184576"/>
          </a:xfrm>
        </p:spPr>
        <p:txBody>
          <a:bodyPr>
            <a:normAutofit fontScale="92500" lnSpcReduction="10000"/>
          </a:bodyPr>
          <a:lstStyle/>
          <a:p>
            <a:r>
              <a:rPr lang="ru-RU" sz="2800" dirty="0" smtClean="0"/>
              <a:t>документ </a:t>
            </a:r>
            <a:r>
              <a:rPr lang="ru-RU" sz="2800" dirty="0" smtClean="0"/>
              <a:t>ODF представляет собой архив </a:t>
            </a:r>
            <a:r>
              <a:rPr lang="ru-RU" sz="2800" dirty="0" err="1" smtClean="0"/>
              <a:t>zip</a:t>
            </a:r>
            <a:endParaRPr lang="ru-RU" sz="2800" dirty="0" smtClean="0"/>
          </a:p>
          <a:p>
            <a:endParaRPr lang="ru-RU" sz="1200" dirty="0" smtClean="0"/>
          </a:p>
          <a:p>
            <a:r>
              <a:rPr lang="ru-RU" sz="2800" dirty="0" smtClean="0"/>
              <a:t>для его открытия </a:t>
            </a:r>
            <a:r>
              <a:rPr lang="ru-RU" sz="2800" dirty="0" smtClean="0"/>
              <a:t>достаточно переименовать расширение документа на </a:t>
            </a:r>
            <a:r>
              <a:rPr lang="ru-RU" sz="2800" b="1" dirty="0" err="1" smtClean="0"/>
              <a:t>zip</a:t>
            </a:r>
            <a:r>
              <a:rPr lang="ru-RU" sz="2800" dirty="0" smtClean="0"/>
              <a:t> и открыть этот архив любым zip-архиватором. </a:t>
            </a:r>
            <a:r>
              <a:rPr lang="ru-RU" sz="2800" dirty="0" smtClean="0"/>
              <a:t>Папка будет содержать  xml-файлы </a:t>
            </a:r>
            <a:r>
              <a:rPr lang="ru-RU" sz="2800" dirty="0" smtClean="0"/>
              <a:t>и несколько </a:t>
            </a:r>
            <a:r>
              <a:rPr lang="ru-RU" sz="2800" dirty="0" smtClean="0"/>
              <a:t>каталогов</a:t>
            </a:r>
          </a:p>
          <a:p>
            <a:endParaRPr lang="ru-RU" sz="1200" dirty="0" smtClean="0"/>
          </a:p>
          <a:p>
            <a:r>
              <a:rPr lang="ru-RU" sz="2800" dirty="0" smtClean="0"/>
              <a:t>в xml-файлах находится содержание документа и  метаданные</a:t>
            </a:r>
          </a:p>
          <a:p>
            <a:endParaRPr lang="ru-RU" sz="1100" dirty="0" smtClean="0"/>
          </a:p>
          <a:p>
            <a:r>
              <a:rPr lang="ru-RU" sz="2800" dirty="0" smtClean="0">
                <a:solidFill>
                  <a:srgbClr val="FF0000"/>
                </a:solidFill>
              </a:rPr>
              <a:t>метаданные</a:t>
            </a:r>
            <a:r>
              <a:rPr lang="ru-RU" sz="2800" dirty="0" smtClean="0"/>
              <a:t> - это </a:t>
            </a:r>
            <a:r>
              <a:rPr lang="ru-RU" sz="2800" dirty="0" smtClean="0"/>
              <a:t>дополнительная информация, которая позволяет задать тексту определённые </a:t>
            </a:r>
            <a:r>
              <a:rPr lang="ru-RU" sz="2800" dirty="0" smtClean="0"/>
              <a:t>параметры.</a:t>
            </a:r>
            <a:r>
              <a:rPr lang="ru-RU" sz="2800" dirty="0" smtClean="0"/>
              <a:t/>
            </a:r>
            <a:br>
              <a:rPr lang="ru-RU" sz="2800" dirty="0" smtClean="0"/>
            </a:br>
            <a:endParaRPr lang="ru-RU" sz="2800" dirty="0" smtClean="0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8229600" cy="562074"/>
          </a:xfrm>
        </p:spPr>
        <p:txBody>
          <a:bodyPr>
            <a:normAutofit fontScale="90000"/>
          </a:bodyPr>
          <a:lstStyle/>
          <a:p>
            <a:r>
              <a:rPr lang="ru-RU" sz="3600" b="1" dirty="0" smtClean="0">
                <a:solidFill>
                  <a:srgbClr val="C00000"/>
                </a:solidFill>
              </a:rPr>
              <a:t>Электронная передача </a:t>
            </a:r>
            <a:r>
              <a:rPr lang="ru-RU" sz="3600" b="1" dirty="0" smtClean="0">
                <a:solidFill>
                  <a:srgbClr val="C00000"/>
                </a:solidFill>
              </a:rPr>
              <a:t>данных</a:t>
            </a:r>
            <a:endParaRPr lang="ru-RU" sz="3600" b="1" dirty="0" smtClean="0">
              <a:solidFill>
                <a:srgbClr val="C0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764704"/>
            <a:ext cx="8229600" cy="5616624"/>
          </a:xfrm>
        </p:spPr>
        <p:txBody>
          <a:bodyPr>
            <a:normAutofit fontScale="77500" lnSpcReduction="20000"/>
          </a:bodyPr>
          <a:lstStyle/>
          <a:p>
            <a:pPr marL="0" indent="0" algn="just">
              <a:buNone/>
            </a:pPr>
            <a:r>
              <a:rPr lang="ru-RU" sz="2800" b="1" dirty="0" smtClean="0">
                <a:solidFill>
                  <a:srgbClr val="FF0000"/>
                </a:solidFill>
              </a:rPr>
              <a:t>Электронная почта </a:t>
            </a:r>
            <a:r>
              <a:rPr lang="ru-RU" sz="2800" dirty="0" smtClean="0"/>
              <a:t>- технология </a:t>
            </a:r>
            <a:r>
              <a:rPr lang="ru-RU" sz="2800" dirty="0" smtClean="0"/>
              <a:t>и </a:t>
            </a:r>
            <a:r>
              <a:rPr lang="ru-RU" sz="2800" dirty="0" smtClean="0"/>
              <a:t>служба </a:t>
            </a:r>
            <a:r>
              <a:rPr lang="ru-RU" sz="2800" dirty="0" smtClean="0"/>
              <a:t>по пересылке и получению электронных сообщений между пользователями компьютерной </a:t>
            </a:r>
            <a:r>
              <a:rPr lang="ru-RU" sz="2800" dirty="0" smtClean="0"/>
              <a:t>сети</a:t>
            </a:r>
          </a:p>
          <a:p>
            <a:pPr marL="0" indent="0">
              <a:buNone/>
            </a:pPr>
            <a:endParaRPr lang="ru-RU" sz="1300" dirty="0" smtClean="0"/>
          </a:p>
          <a:p>
            <a:pPr marL="0" indent="0">
              <a:buNone/>
            </a:pPr>
            <a:r>
              <a:rPr lang="ru-RU" sz="2800" dirty="0" smtClean="0">
                <a:solidFill>
                  <a:srgbClr val="FF0000"/>
                </a:solidFill>
              </a:rPr>
              <a:t>Защита</a:t>
            </a:r>
            <a:r>
              <a:rPr lang="ru-RU" sz="2800" dirty="0" smtClean="0"/>
              <a:t> пересылаемых данных происходит </a:t>
            </a:r>
            <a:r>
              <a:rPr lang="ru-RU" sz="2800" dirty="0" smtClean="0">
                <a:solidFill>
                  <a:srgbClr val="FF0000"/>
                </a:solidFill>
              </a:rPr>
              <a:t>шифрованием</a:t>
            </a:r>
            <a:r>
              <a:rPr lang="ru-RU" sz="2800" dirty="0" smtClean="0"/>
              <a:t> </a:t>
            </a:r>
            <a:r>
              <a:rPr lang="ru-RU" sz="2800" dirty="0" smtClean="0"/>
              <a:t>почты. </a:t>
            </a:r>
            <a:endParaRPr lang="ru-RU" sz="2800" dirty="0" smtClean="0"/>
          </a:p>
          <a:p>
            <a:pPr marL="0" indent="0">
              <a:buNone/>
            </a:pPr>
            <a:r>
              <a:rPr lang="ru-RU" sz="2800" dirty="0" smtClean="0"/>
              <a:t>В  </a:t>
            </a:r>
            <a:r>
              <a:rPr lang="ru-RU" sz="2800" dirty="0" smtClean="0"/>
              <a:t>настоящий </a:t>
            </a:r>
            <a:r>
              <a:rPr lang="ru-RU" sz="2800" dirty="0" smtClean="0"/>
              <a:t>применяются </a:t>
            </a:r>
            <a:r>
              <a:rPr lang="ru-RU" sz="2800" dirty="0" smtClean="0"/>
              <a:t>два стандарта: </a:t>
            </a:r>
          </a:p>
          <a:p>
            <a:pPr lvl="0"/>
            <a:r>
              <a:rPr lang="ru-RU" sz="2800" b="1" dirty="0" smtClean="0">
                <a:solidFill>
                  <a:srgbClr val="FF0000"/>
                </a:solidFill>
              </a:rPr>
              <a:t>S/MIME</a:t>
            </a:r>
            <a:r>
              <a:rPr lang="ru-RU" sz="2800" dirty="0" smtClean="0"/>
              <a:t> - использует </a:t>
            </a:r>
            <a:r>
              <a:rPr lang="ru-RU" sz="2800" dirty="0" smtClean="0"/>
              <a:t>инфраструктуру открытых </a:t>
            </a:r>
            <a:r>
              <a:rPr lang="ru-RU" sz="2800" dirty="0" smtClean="0"/>
              <a:t>ключей</a:t>
            </a:r>
            <a:endParaRPr lang="ru-RU" sz="2800" dirty="0" smtClean="0"/>
          </a:p>
          <a:p>
            <a:pPr lvl="0"/>
            <a:r>
              <a:rPr lang="ru-RU" sz="2800" b="1" dirty="0" err="1" smtClean="0">
                <a:solidFill>
                  <a:srgbClr val="FF0000"/>
                </a:solidFill>
              </a:rPr>
              <a:t>OpenPGP</a:t>
            </a:r>
            <a:r>
              <a:rPr lang="ru-RU" sz="2800" dirty="0" smtClean="0"/>
              <a:t> - использует </a:t>
            </a:r>
            <a:r>
              <a:rPr lang="ru-RU" sz="2800" dirty="0" smtClean="0"/>
              <a:t>сертификаты </a:t>
            </a:r>
            <a:r>
              <a:rPr lang="ru-RU" sz="2800" dirty="0" smtClean="0"/>
              <a:t>со схемой доверия, группирующегося вокруг </a:t>
            </a:r>
            <a:r>
              <a:rPr lang="ru-RU" sz="2800" dirty="0" smtClean="0"/>
              <a:t>пользователя</a:t>
            </a:r>
            <a:endParaRPr lang="ru-RU" sz="2800" dirty="0" smtClean="0"/>
          </a:p>
          <a:p>
            <a:pPr>
              <a:buNone/>
            </a:pPr>
            <a:endParaRPr lang="ru-RU" sz="1300" dirty="0" smtClean="0"/>
          </a:p>
          <a:p>
            <a:pPr>
              <a:buNone/>
            </a:pPr>
            <a:r>
              <a:rPr lang="ru-RU" sz="2800" dirty="0" smtClean="0"/>
              <a:t>Стандарты обеспечивают </a:t>
            </a:r>
            <a:r>
              <a:rPr lang="ru-RU" sz="2800" dirty="0" smtClean="0"/>
              <a:t>три вида защиты: </a:t>
            </a:r>
            <a:endParaRPr lang="ru-RU" sz="2800" dirty="0" smtClean="0"/>
          </a:p>
          <a:p>
            <a:r>
              <a:rPr lang="ru-RU" sz="2800" dirty="0" smtClean="0">
                <a:solidFill>
                  <a:srgbClr val="9A2500"/>
                </a:solidFill>
              </a:rPr>
              <a:t>защита от изменения</a:t>
            </a:r>
          </a:p>
          <a:p>
            <a:r>
              <a:rPr lang="ru-RU" sz="2800" dirty="0" err="1" smtClean="0">
                <a:solidFill>
                  <a:srgbClr val="9A2500"/>
                </a:solidFill>
              </a:rPr>
              <a:t>неотзывная</a:t>
            </a:r>
            <a:r>
              <a:rPr lang="ru-RU" sz="2800" dirty="0" smtClean="0">
                <a:solidFill>
                  <a:srgbClr val="9A2500"/>
                </a:solidFill>
              </a:rPr>
              <a:t> подпись </a:t>
            </a:r>
          </a:p>
          <a:p>
            <a:r>
              <a:rPr lang="ru-RU" sz="2800" dirty="0" smtClean="0">
                <a:solidFill>
                  <a:srgbClr val="9A2500"/>
                </a:solidFill>
              </a:rPr>
              <a:t>конфиденциальность</a:t>
            </a:r>
            <a:r>
              <a:rPr lang="ru-RU" sz="2800" dirty="0" smtClean="0"/>
              <a:t> (шифрование). </a:t>
            </a:r>
          </a:p>
          <a:p>
            <a:r>
              <a:rPr lang="ru-RU" sz="2800" dirty="0" smtClean="0">
                <a:solidFill>
                  <a:srgbClr val="9A2500"/>
                </a:solidFill>
              </a:rPr>
              <a:t>защищённое квитирование  </a:t>
            </a:r>
            <a:r>
              <a:rPr lang="ru-RU" sz="2800" dirty="0" smtClean="0"/>
              <a:t>(</a:t>
            </a:r>
            <a:r>
              <a:rPr lang="ru-RU" sz="2800" dirty="0" smtClean="0"/>
              <a:t>S/MIME </a:t>
            </a:r>
            <a:r>
              <a:rPr lang="ru-RU" sz="2800" dirty="0" smtClean="0"/>
              <a:t> 3 версии ) - квитанция </a:t>
            </a:r>
            <a:r>
              <a:rPr lang="ru-RU" sz="2800" dirty="0" smtClean="0"/>
              <a:t>о получении письма может быть сгенерирована </a:t>
            </a:r>
            <a:r>
              <a:rPr lang="ru-RU" sz="2800" dirty="0" smtClean="0"/>
              <a:t>только, </a:t>
            </a:r>
            <a:r>
              <a:rPr lang="ru-RU" sz="2800" dirty="0" smtClean="0"/>
              <a:t>когда письмо дошло до получателя в неизменном </a:t>
            </a:r>
            <a:r>
              <a:rPr lang="ru-RU" sz="2800" dirty="0" smtClean="0"/>
              <a:t>виде.</a:t>
            </a:r>
            <a:endParaRPr lang="ru-RU" sz="2800" dirty="0" smtClean="0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62074"/>
          </a:xfrm>
        </p:spPr>
        <p:txBody>
          <a:bodyPr>
            <a:normAutofit fontScale="90000"/>
          </a:bodyPr>
          <a:lstStyle/>
          <a:p>
            <a:r>
              <a:rPr lang="ru-RU" sz="3200" b="1" dirty="0" smtClean="0">
                <a:solidFill>
                  <a:srgbClr val="C00000"/>
                </a:solidFill>
              </a:rPr>
              <a:t>Электронная почта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idx="1"/>
          </p:nvPr>
        </p:nvSpPr>
        <p:spPr>
          <a:xfrm>
            <a:off x="467544" y="620688"/>
            <a:ext cx="4040188" cy="582587"/>
          </a:xfrm>
        </p:spPr>
        <p:txBody>
          <a:bodyPr/>
          <a:lstStyle/>
          <a:p>
            <a:pPr algn="ctr"/>
            <a:r>
              <a:rPr lang="ru-RU" dirty="0" smtClean="0"/>
              <a:t>Достоинства</a:t>
            </a:r>
            <a:endParaRPr lang="ru-RU" dirty="0"/>
          </a:p>
        </p:txBody>
      </p:sp>
      <p:sp>
        <p:nvSpPr>
          <p:cNvPr id="5" name="Содержимое 4"/>
          <p:cNvSpPr>
            <a:spLocks noGrp="1"/>
          </p:cNvSpPr>
          <p:nvPr>
            <p:ph sz="half" idx="2"/>
          </p:nvPr>
        </p:nvSpPr>
        <p:spPr>
          <a:xfrm>
            <a:off x="467544" y="1196752"/>
            <a:ext cx="4824536" cy="5400600"/>
          </a:xfrm>
        </p:spPr>
        <p:txBody>
          <a:bodyPr>
            <a:noAutofit/>
          </a:bodyPr>
          <a:lstStyle/>
          <a:p>
            <a:pPr marL="271463" lvl="0" indent="-271463">
              <a:spcBef>
                <a:spcPts val="0"/>
              </a:spcBef>
            </a:pPr>
            <a:r>
              <a:rPr lang="ru-RU" sz="2300" dirty="0" smtClean="0"/>
              <a:t>легко воспринимаемые и запоминаемые </a:t>
            </a:r>
            <a:r>
              <a:rPr lang="ru-RU" sz="2300" dirty="0" smtClean="0"/>
              <a:t>адреса </a:t>
            </a:r>
            <a:r>
              <a:rPr lang="ru-RU" sz="2300" dirty="0" smtClean="0"/>
              <a:t>вида    </a:t>
            </a:r>
          </a:p>
          <a:p>
            <a:pPr marL="271463" lvl="0" indent="-271463">
              <a:spcBef>
                <a:spcPts val="0"/>
              </a:spcBef>
              <a:buNone/>
            </a:pPr>
            <a:r>
              <a:rPr lang="ru-RU" sz="2300" b="1" i="1" dirty="0" smtClean="0">
                <a:solidFill>
                  <a:srgbClr val="CC3300"/>
                </a:solidFill>
              </a:rPr>
              <a:t>имя_пользователя@имя_домена</a:t>
            </a:r>
            <a:r>
              <a:rPr lang="ru-RU" sz="2300" dirty="0" smtClean="0"/>
              <a:t> </a:t>
            </a:r>
            <a:endParaRPr lang="ru-RU" sz="2300" dirty="0" smtClean="0"/>
          </a:p>
          <a:p>
            <a:pPr marL="271463" lvl="0" indent="-271463">
              <a:spcBef>
                <a:spcPts val="0"/>
              </a:spcBef>
              <a:buNone/>
            </a:pPr>
            <a:r>
              <a:rPr lang="ru-RU" sz="800" dirty="0" smtClean="0"/>
              <a:t> </a:t>
            </a:r>
            <a:endParaRPr lang="ru-RU" sz="800" dirty="0" smtClean="0"/>
          </a:p>
          <a:p>
            <a:pPr marL="271463" lvl="0" indent="-271463">
              <a:spcBef>
                <a:spcPts val="0"/>
              </a:spcBef>
            </a:pPr>
            <a:r>
              <a:rPr lang="ru-RU" sz="2300" dirty="0" smtClean="0"/>
              <a:t>возможность передачи </a:t>
            </a:r>
            <a:r>
              <a:rPr lang="ru-RU" sz="2300" dirty="0" smtClean="0"/>
              <a:t>простого </a:t>
            </a:r>
            <a:r>
              <a:rPr lang="ru-RU" sz="2300" dirty="0" smtClean="0"/>
              <a:t>и </a:t>
            </a:r>
            <a:r>
              <a:rPr lang="ru-RU" sz="2300" dirty="0" smtClean="0"/>
              <a:t>форматированного текста, </a:t>
            </a:r>
            <a:r>
              <a:rPr lang="ru-RU" sz="2300" dirty="0" smtClean="0"/>
              <a:t>а также произвольных </a:t>
            </a:r>
            <a:r>
              <a:rPr lang="ru-RU" sz="2300" dirty="0" smtClean="0"/>
              <a:t>файлов</a:t>
            </a:r>
          </a:p>
          <a:p>
            <a:pPr marL="271463" lvl="0" indent="-271463">
              <a:spcBef>
                <a:spcPts val="0"/>
              </a:spcBef>
            </a:pPr>
            <a:endParaRPr lang="ru-RU" sz="800" dirty="0" smtClean="0"/>
          </a:p>
          <a:p>
            <a:pPr marL="271463" lvl="0" indent="-271463">
              <a:spcBef>
                <a:spcPts val="0"/>
              </a:spcBef>
            </a:pPr>
            <a:r>
              <a:rPr lang="ru-RU" sz="2300" dirty="0" smtClean="0"/>
              <a:t>независимость серверов; </a:t>
            </a:r>
            <a:endParaRPr lang="ru-RU" sz="2300" dirty="0" smtClean="0"/>
          </a:p>
          <a:p>
            <a:pPr marL="271463" lvl="0" indent="-271463">
              <a:spcBef>
                <a:spcPts val="0"/>
              </a:spcBef>
            </a:pPr>
            <a:endParaRPr lang="ru-RU" sz="800" dirty="0" smtClean="0"/>
          </a:p>
          <a:p>
            <a:pPr marL="271463" lvl="0" indent="-271463">
              <a:spcBef>
                <a:spcPts val="0"/>
              </a:spcBef>
            </a:pPr>
            <a:r>
              <a:rPr lang="ru-RU" sz="2300" dirty="0" smtClean="0"/>
              <a:t>высокая </a:t>
            </a:r>
            <a:r>
              <a:rPr lang="ru-RU" sz="2300" dirty="0" smtClean="0"/>
              <a:t>надёжность доставки </a:t>
            </a:r>
            <a:r>
              <a:rPr lang="ru-RU" sz="2300" dirty="0" smtClean="0"/>
              <a:t>сообщения</a:t>
            </a:r>
          </a:p>
          <a:p>
            <a:pPr marL="271463" lvl="0" indent="-271463">
              <a:spcBef>
                <a:spcPts val="0"/>
              </a:spcBef>
            </a:pPr>
            <a:endParaRPr lang="ru-RU" sz="800" dirty="0" smtClean="0"/>
          </a:p>
          <a:p>
            <a:pPr marL="271463" lvl="0" indent="-271463">
              <a:spcBef>
                <a:spcPts val="0"/>
              </a:spcBef>
            </a:pPr>
            <a:r>
              <a:rPr lang="ru-RU" sz="2300" dirty="0" smtClean="0"/>
              <a:t>простота использования человеком и </a:t>
            </a:r>
            <a:r>
              <a:rPr lang="ru-RU" sz="2300" dirty="0" smtClean="0"/>
              <a:t>программами</a:t>
            </a:r>
          </a:p>
          <a:p>
            <a:pPr marL="271463" lvl="0" indent="-271463">
              <a:spcBef>
                <a:spcPts val="0"/>
              </a:spcBef>
            </a:pPr>
            <a:endParaRPr lang="ru-RU" sz="800" dirty="0" smtClean="0"/>
          </a:p>
          <a:p>
            <a:pPr marL="271463" lvl="0" indent="-271463">
              <a:spcBef>
                <a:spcPts val="0"/>
              </a:spcBef>
            </a:pPr>
            <a:r>
              <a:rPr lang="ru-RU" sz="2300" dirty="0" smtClean="0"/>
              <a:t>высокая скорость передачи сообщений</a:t>
            </a:r>
            <a:r>
              <a:rPr lang="ru-RU" sz="2300" dirty="0" smtClean="0"/>
              <a:t>.</a:t>
            </a:r>
            <a:endParaRPr lang="ru-RU" sz="2300" dirty="0" smtClean="0"/>
          </a:p>
        </p:txBody>
      </p:sp>
      <p:sp>
        <p:nvSpPr>
          <p:cNvPr id="6" name="Текст 5"/>
          <p:cNvSpPr>
            <a:spLocks noGrp="1"/>
          </p:cNvSpPr>
          <p:nvPr>
            <p:ph type="body" sz="quarter" idx="3"/>
          </p:nvPr>
        </p:nvSpPr>
        <p:spPr>
          <a:xfrm>
            <a:off x="4655369" y="620688"/>
            <a:ext cx="4041775" cy="582587"/>
          </a:xfrm>
        </p:spPr>
        <p:txBody>
          <a:bodyPr/>
          <a:lstStyle/>
          <a:p>
            <a:pPr algn="ctr"/>
            <a:r>
              <a:rPr lang="ru-RU" dirty="0" smtClean="0"/>
              <a:t>Недостатки</a:t>
            </a:r>
            <a:endParaRPr lang="ru-RU" dirty="0"/>
          </a:p>
        </p:txBody>
      </p:sp>
      <p:sp>
        <p:nvSpPr>
          <p:cNvPr id="7" name="Содержимое 6"/>
          <p:cNvSpPr>
            <a:spLocks noGrp="1"/>
          </p:cNvSpPr>
          <p:nvPr>
            <p:ph sz="quarter" idx="4"/>
          </p:nvPr>
        </p:nvSpPr>
        <p:spPr>
          <a:xfrm>
            <a:off x="5364088" y="1196752"/>
            <a:ext cx="3333056" cy="4968552"/>
          </a:xfrm>
        </p:spPr>
        <p:txBody>
          <a:bodyPr>
            <a:normAutofit fontScale="92500"/>
          </a:bodyPr>
          <a:lstStyle/>
          <a:p>
            <a:pPr lvl="0"/>
            <a:r>
              <a:rPr lang="ru-RU" dirty="0" smtClean="0"/>
              <a:t>Наличие </a:t>
            </a:r>
            <a:r>
              <a:rPr lang="ru-RU" dirty="0" smtClean="0"/>
              <a:t> </a:t>
            </a:r>
            <a:r>
              <a:rPr lang="ru-RU" dirty="0" smtClean="0"/>
              <a:t>спама - массовые </a:t>
            </a:r>
            <a:r>
              <a:rPr lang="ru-RU" dirty="0" smtClean="0"/>
              <a:t>рекламные и вирусные </a:t>
            </a:r>
            <a:r>
              <a:rPr lang="ru-RU" dirty="0" smtClean="0"/>
              <a:t>рассылки</a:t>
            </a:r>
          </a:p>
          <a:p>
            <a:pPr lvl="0"/>
            <a:endParaRPr lang="ru-RU" sz="900" dirty="0" smtClean="0"/>
          </a:p>
          <a:p>
            <a:pPr lvl="0"/>
            <a:r>
              <a:rPr lang="ru-RU" dirty="0" smtClean="0"/>
              <a:t>возможные задержки доставки сообщения (до нескольких суток)</a:t>
            </a:r>
          </a:p>
          <a:p>
            <a:pPr lvl="0"/>
            <a:endParaRPr lang="ru-RU" sz="900" dirty="0" smtClean="0"/>
          </a:p>
          <a:p>
            <a:pPr lvl="0"/>
            <a:r>
              <a:rPr lang="ru-RU" dirty="0" smtClean="0"/>
              <a:t>ограничения </a:t>
            </a:r>
            <a:r>
              <a:rPr lang="ru-RU" dirty="0" smtClean="0"/>
              <a:t>на размер одного сообщения и на общий размер сообщений в почтовом </a:t>
            </a:r>
            <a:r>
              <a:rPr lang="ru-RU" dirty="0" smtClean="0"/>
              <a:t>ящике</a:t>
            </a:r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4082"/>
          </a:xfrm>
        </p:spPr>
        <p:txBody>
          <a:bodyPr>
            <a:normAutofit/>
          </a:bodyPr>
          <a:lstStyle/>
          <a:p>
            <a:r>
              <a:rPr lang="ru-RU" sz="2900" b="1" dirty="0" smtClean="0">
                <a:solidFill>
                  <a:srgbClr val="C00000"/>
                </a:solidFill>
              </a:rPr>
              <a:t>Архивация документов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908720"/>
            <a:ext cx="8229600" cy="5217443"/>
          </a:xfrm>
        </p:spPr>
        <p:txBody>
          <a:bodyPr>
            <a:normAutofit/>
          </a:bodyPr>
          <a:lstStyle/>
          <a:p>
            <a:r>
              <a:rPr lang="ru-RU" sz="2800" b="1" dirty="0" smtClean="0">
                <a:solidFill>
                  <a:srgbClr val="FF0000"/>
                </a:solidFill>
              </a:rPr>
              <a:t>Архиваторы</a:t>
            </a:r>
            <a:r>
              <a:rPr lang="ru-RU" sz="2800" dirty="0" smtClean="0"/>
              <a:t> – это программы (комплекс программ) выполняющие сжатие и восстановление </a:t>
            </a:r>
            <a:r>
              <a:rPr lang="ru-RU" sz="2800" dirty="0" smtClean="0"/>
              <a:t> сжатых </a:t>
            </a:r>
            <a:r>
              <a:rPr lang="ru-RU" sz="2800" dirty="0" smtClean="0"/>
              <a:t>файлов в первоначальном </a:t>
            </a:r>
            <a:r>
              <a:rPr lang="ru-RU" sz="2800" dirty="0" smtClean="0"/>
              <a:t>виде</a:t>
            </a:r>
            <a:endParaRPr lang="ru-RU" sz="2800" dirty="0" smtClean="0"/>
          </a:p>
          <a:p>
            <a:endParaRPr lang="ru-RU" sz="1000" dirty="0" smtClean="0"/>
          </a:p>
          <a:p>
            <a:r>
              <a:rPr lang="ru-RU" sz="2800" dirty="0" smtClean="0"/>
              <a:t>Процесс </a:t>
            </a:r>
            <a:r>
              <a:rPr lang="ru-RU" sz="2800" dirty="0" smtClean="0"/>
              <a:t>сжатия файлов называется </a:t>
            </a:r>
            <a:r>
              <a:rPr lang="ru-RU" sz="2800" b="1" dirty="0" smtClean="0">
                <a:solidFill>
                  <a:srgbClr val="FF0000"/>
                </a:solidFill>
              </a:rPr>
              <a:t>архивированием</a:t>
            </a:r>
            <a:endParaRPr lang="ru-RU" dirty="0" smtClean="0"/>
          </a:p>
          <a:p>
            <a:endParaRPr lang="ru-RU" sz="1000" dirty="0" smtClean="0"/>
          </a:p>
          <a:p>
            <a:r>
              <a:rPr lang="ru-RU" sz="2800" dirty="0" smtClean="0"/>
              <a:t>Процесс </a:t>
            </a:r>
            <a:r>
              <a:rPr lang="ru-RU" sz="2800" dirty="0" smtClean="0"/>
              <a:t>восстановления сжатых файлов – </a:t>
            </a:r>
            <a:r>
              <a:rPr lang="ru-RU" sz="2800" b="1" dirty="0" smtClean="0">
                <a:solidFill>
                  <a:srgbClr val="FF0000"/>
                </a:solidFill>
              </a:rPr>
              <a:t>разархивированием</a:t>
            </a: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4082"/>
          </a:xfrm>
        </p:spPr>
        <p:txBody>
          <a:bodyPr>
            <a:normAutofit/>
          </a:bodyPr>
          <a:lstStyle/>
          <a:p>
            <a:r>
              <a:rPr lang="ru-RU" sz="2900" b="1" dirty="0" smtClean="0">
                <a:solidFill>
                  <a:srgbClr val="C00000"/>
                </a:solidFill>
              </a:rPr>
              <a:t>Архивация документов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908720"/>
            <a:ext cx="8229600" cy="5217443"/>
          </a:xfrm>
        </p:spPr>
        <p:txBody>
          <a:bodyPr>
            <a:normAutofit fontScale="92500" lnSpcReduction="20000"/>
          </a:bodyPr>
          <a:lstStyle/>
          <a:p>
            <a:pPr>
              <a:buNone/>
            </a:pPr>
            <a:r>
              <a:rPr lang="ru-RU" sz="3300" b="1" dirty="0" smtClean="0">
                <a:solidFill>
                  <a:srgbClr val="FF0000"/>
                </a:solidFill>
              </a:rPr>
              <a:t>Архивный файл </a:t>
            </a:r>
            <a:r>
              <a:rPr lang="ru-RU" dirty="0" smtClean="0"/>
              <a:t>- набор </a:t>
            </a:r>
            <a:r>
              <a:rPr lang="ru-RU" dirty="0" smtClean="0"/>
              <a:t>из нескольких файлов (одного файла), помещенных в сжатом виде в единый </a:t>
            </a:r>
            <a:r>
              <a:rPr lang="ru-RU" dirty="0" smtClean="0"/>
              <a:t>файл. </a:t>
            </a:r>
          </a:p>
          <a:p>
            <a:pPr>
              <a:buNone/>
            </a:pPr>
            <a:r>
              <a:rPr lang="ru-RU" dirty="0" smtClean="0"/>
              <a:t>Архивный </a:t>
            </a:r>
            <a:r>
              <a:rPr lang="ru-RU" dirty="0" smtClean="0"/>
              <a:t>файл содержит </a:t>
            </a:r>
            <a:r>
              <a:rPr lang="ru-RU" dirty="0" smtClean="0"/>
              <a:t>оглавление со следующей информацией:</a:t>
            </a:r>
          </a:p>
          <a:p>
            <a:pPr lvl="0">
              <a:buClr>
                <a:srgbClr val="7030A0"/>
              </a:buClr>
              <a:buFont typeface="Wingdings" pitchFamily="2" charset="2"/>
              <a:buChar char="v"/>
            </a:pPr>
            <a:r>
              <a:rPr lang="ru-RU" sz="2800" dirty="0" smtClean="0">
                <a:solidFill>
                  <a:srgbClr val="532476"/>
                </a:solidFill>
              </a:rPr>
              <a:t>имя файла;</a:t>
            </a:r>
            <a:endParaRPr lang="ru-RU" sz="2800" dirty="0" smtClean="0">
              <a:solidFill>
                <a:srgbClr val="532476"/>
              </a:solidFill>
            </a:endParaRPr>
          </a:p>
          <a:p>
            <a:pPr lvl="0">
              <a:buClr>
                <a:srgbClr val="7030A0"/>
              </a:buClr>
              <a:buFont typeface="Wingdings" pitchFamily="2" charset="2"/>
              <a:buChar char="v"/>
            </a:pPr>
            <a:r>
              <a:rPr lang="ru-RU" sz="2800" dirty="0" smtClean="0">
                <a:solidFill>
                  <a:srgbClr val="29123A"/>
                </a:solidFill>
              </a:rPr>
              <a:t>размер файла на диске и в </a:t>
            </a:r>
            <a:r>
              <a:rPr lang="ru-RU" sz="2800" dirty="0" smtClean="0">
                <a:solidFill>
                  <a:srgbClr val="29123A"/>
                </a:solidFill>
              </a:rPr>
              <a:t>архиве;</a:t>
            </a:r>
            <a:endParaRPr lang="ru-RU" sz="2800" dirty="0" smtClean="0">
              <a:solidFill>
                <a:srgbClr val="29123A"/>
              </a:solidFill>
            </a:endParaRPr>
          </a:p>
          <a:p>
            <a:pPr lvl="0">
              <a:buClr>
                <a:srgbClr val="7030A0"/>
              </a:buClr>
              <a:buFont typeface="Wingdings" pitchFamily="2" charset="2"/>
              <a:buChar char="v"/>
            </a:pPr>
            <a:r>
              <a:rPr lang="ru-RU" sz="2800" dirty="0" smtClean="0">
                <a:solidFill>
                  <a:srgbClr val="532476"/>
                </a:solidFill>
              </a:rPr>
              <a:t>сведения о местонахождения файла на </a:t>
            </a:r>
            <a:r>
              <a:rPr lang="ru-RU" sz="2800" dirty="0" smtClean="0">
                <a:solidFill>
                  <a:srgbClr val="532476"/>
                </a:solidFill>
              </a:rPr>
              <a:t>диске;</a:t>
            </a:r>
            <a:endParaRPr lang="ru-RU" sz="2800" dirty="0" smtClean="0">
              <a:solidFill>
                <a:srgbClr val="532476"/>
              </a:solidFill>
            </a:endParaRPr>
          </a:p>
          <a:p>
            <a:pPr lvl="0">
              <a:buClr>
                <a:srgbClr val="7030A0"/>
              </a:buClr>
              <a:buFont typeface="Wingdings" pitchFamily="2" charset="2"/>
              <a:buChar char="v"/>
            </a:pPr>
            <a:r>
              <a:rPr lang="ru-RU" sz="2800" dirty="0" smtClean="0">
                <a:solidFill>
                  <a:srgbClr val="29123A"/>
                </a:solidFill>
              </a:rPr>
              <a:t>дата и время последней модификации </a:t>
            </a:r>
            <a:r>
              <a:rPr lang="ru-RU" sz="2800" dirty="0" smtClean="0">
                <a:solidFill>
                  <a:srgbClr val="29123A"/>
                </a:solidFill>
              </a:rPr>
              <a:t>файла;</a:t>
            </a:r>
            <a:endParaRPr lang="ru-RU" sz="2800" dirty="0" smtClean="0">
              <a:solidFill>
                <a:srgbClr val="29123A"/>
              </a:solidFill>
            </a:endParaRPr>
          </a:p>
          <a:p>
            <a:pPr lvl="0">
              <a:buClr>
                <a:srgbClr val="7030A0"/>
              </a:buClr>
              <a:buFont typeface="Wingdings" pitchFamily="2" charset="2"/>
              <a:buChar char="v"/>
            </a:pPr>
            <a:r>
              <a:rPr lang="ru-RU" sz="2800" dirty="0" smtClean="0">
                <a:solidFill>
                  <a:srgbClr val="532476"/>
                </a:solidFill>
              </a:rPr>
              <a:t>код циклического контроля для </a:t>
            </a:r>
            <a:r>
              <a:rPr lang="ru-RU" sz="2800" dirty="0" smtClean="0">
                <a:solidFill>
                  <a:srgbClr val="532476"/>
                </a:solidFill>
              </a:rPr>
              <a:t>файла, используемый </a:t>
            </a:r>
            <a:r>
              <a:rPr lang="ru-RU" sz="2800" dirty="0" smtClean="0">
                <a:solidFill>
                  <a:srgbClr val="532476"/>
                </a:solidFill>
              </a:rPr>
              <a:t>для проверки целостности архива;</a:t>
            </a:r>
          </a:p>
          <a:p>
            <a:pPr lvl="0">
              <a:buClr>
                <a:srgbClr val="7030A0"/>
              </a:buClr>
              <a:buFont typeface="Wingdings" pitchFamily="2" charset="2"/>
              <a:buChar char="v"/>
            </a:pPr>
            <a:r>
              <a:rPr lang="ru-RU" sz="2800" dirty="0" smtClean="0">
                <a:solidFill>
                  <a:srgbClr val="29123A"/>
                </a:solidFill>
              </a:rPr>
              <a:t>степень сжатия.</a:t>
            </a:r>
          </a:p>
          <a:p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900" b="1" dirty="0" smtClean="0">
                <a:solidFill>
                  <a:srgbClr val="C00000"/>
                </a:solidFill>
              </a:rPr>
              <a:t>Архивация </a:t>
            </a:r>
            <a:r>
              <a:rPr lang="ru-RU" sz="2900" b="1" dirty="0" smtClean="0">
                <a:solidFill>
                  <a:srgbClr val="C00000"/>
                </a:solidFill>
              </a:rPr>
              <a:t>документов:</a:t>
            </a:r>
            <a:br>
              <a:rPr lang="ru-RU" sz="2900" b="1" dirty="0" smtClean="0">
                <a:solidFill>
                  <a:srgbClr val="C00000"/>
                </a:solidFill>
              </a:rPr>
            </a:br>
            <a:r>
              <a:rPr lang="ru-RU" sz="2800" dirty="0" smtClean="0"/>
              <a:t>Наиболее популярны архивы в форматах  ZIP и </a:t>
            </a:r>
            <a:r>
              <a:rPr lang="ru-RU" sz="2800" dirty="0" smtClean="0"/>
              <a:t>RAR</a:t>
            </a:r>
            <a:endParaRPr lang="ru-RU" sz="2900" b="1" dirty="0" smtClean="0">
              <a:solidFill>
                <a:srgbClr val="C00000"/>
              </a:solidFill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idx="1"/>
          </p:nvPr>
        </p:nvSpPr>
        <p:spPr>
          <a:xfrm>
            <a:off x="457200" y="1268760"/>
            <a:ext cx="4040188" cy="639762"/>
          </a:xfrm>
        </p:spPr>
        <p:txBody>
          <a:bodyPr>
            <a:normAutofit/>
          </a:bodyPr>
          <a:lstStyle/>
          <a:p>
            <a:pPr algn="ctr"/>
            <a:r>
              <a:rPr lang="ru-RU" sz="3300" dirty="0" smtClean="0">
                <a:solidFill>
                  <a:srgbClr val="FF0000"/>
                </a:solidFill>
              </a:rPr>
              <a:t>ZIP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2"/>
          </p:nvPr>
        </p:nvSpPr>
        <p:spPr>
          <a:xfrm>
            <a:off x="457200" y="1844824"/>
            <a:ext cx="4040188" cy="4281339"/>
          </a:xfrm>
        </p:spPr>
        <p:txBody>
          <a:bodyPr>
            <a:normAutofit lnSpcReduction="10000"/>
          </a:bodyPr>
          <a:lstStyle/>
          <a:p>
            <a:r>
              <a:rPr lang="ru-RU" dirty="0" smtClean="0"/>
              <a:t>Большинство  </a:t>
            </a:r>
            <a:r>
              <a:rPr lang="ru-RU" dirty="0" smtClean="0"/>
              <a:t>архивов в </a:t>
            </a:r>
            <a:r>
              <a:rPr lang="ru-RU" dirty="0" err="1" smtClean="0"/>
              <a:t>Internet</a:t>
            </a:r>
            <a:r>
              <a:rPr lang="ru-RU" dirty="0" smtClean="0"/>
              <a:t> – это архивы </a:t>
            </a:r>
            <a:r>
              <a:rPr lang="ru-RU" dirty="0" smtClean="0"/>
              <a:t>ZIP. Поэтому </a:t>
            </a:r>
            <a:r>
              <a:rPr lang="ru-RU" dirty="0" smtClean="0"/>
              <a:t>приложение к электронной почте лучше всего направлять в формате ZIP. </a:t>
            </a:r>
            <a:endParaRPr lang="ru-RU" dirty="0" smtClean="0"/>
          </a:p>
          <a:p>
            <a:r>
              <a:rPr lang="ru-RU" dirty="0" smtClean="0"/>
              <a:t>Возможность создать самораспаковывающийся </a:t>
            </a:r>
            <a:r>
              <a:rPr lang="ru-RU" dirty="0" smtClean="0"/>
              <a:t>архив. </a:t>
            </a:r>
            <a:endParaRPr lang="ru-RU" dirty="0" smtClean="0"/>
          </a:p>
          <a:p>
            <a:r>
              <a:rPr lang="ru-RU" dirty="0" smtClean="0"/>
              <a:t>Архив </a:t>
            </a:r>
            <a:r>
              <a:rPr lang="ru-RU" dirty="0" smtClean="0"/>
              <a:t>ZIP обычно создается быстрее, чем RAR.</a:t>
            </a:r>
          </a:p>
          <a:p>
            <a:endParaRPr lang="ru-RU" dirty="0" smtClean="0"/>
          </a:p>
          <a:p>
            <a:endParaRPr lang="ru-RU" dirty="0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268760"/>
            <a:ext cx="4041775" cy="639762"/>
          </a:xfrm>
        </p:spPr>
        <p:txBody>
          <a:bodyPr>
            <a:normAutofit/>
          </a:bodyPr>
          <a:lstStyle/>
          <a:p>
            <a:pPr algn="ctr"/>
            <a:r>
              <a:rPr lang="ru-RU" sz="3300" dirty="0" smtClean="0">
                <a:solidFill>
                  <a:srgbClr val="FF0000"/>
                </a:solidFill>
              </a:rPr>
              <a:t>RAR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1844824"/>
            <a:ext cx="4041775" cy="4608512"/>
          </a:xfrm>
        </p:spPr>
        <p:txBody>
          <a:bodyPr>
            <a:normAutofit lnSpcReduction="10000"/>
          </a:bodyPr>
          <a:lstStyle/>
          <a:p>
            <a:r>
              <a:rPr lang="ru-RU" dirty="0" smtClean="0"/>
              <a:t>Значительно  </a:t>
            </a:r>
            <a:r>
              <a:rPr lang="ru-RU" dirty="0" smtClean="0"/>
              <a:t>лучшее сжатие, чем ZIP. </a:t>
            </a:r>
            <a:endParaRPr lang="ru-RU" dirty="0" smtClean="0"/>
          </a:p>
          <a:p>
            <a:r>
              <a:rPr lang="ru-RU" dirty="0" smtClean="0"/>
              <a:t>Поддерживает многотомные архивы</a:t>
            </a:r>
          </a:p>
          <a:p>
            <a:r>
              <a:rPr lang="ru-RU" dirty="0" smtClean="0"/>
              <a:t>Средства  </a:t>
            </a:r>
            <a:r>
              <a:rPr lang="ru-RU" dirty="0" smtClean="0"/>
              <a:t>восстановления поврежденных </a:t>
            </a:r>
            <a:r>
              <a:rPr lang="ru-RU" dirty="0" smtClean="0"/>
              <a:t>файлов</a:t>
            </a:r>
          </a:p>
          <a:p>
            <a:r>
              <a:rPr lang="ru-RU" dirty="0" smtClean="0"/>
              <a:t>Архивирует  </a:t>
            </a:r>
            <a:r>
              <a:rPr lang="ru-RU" dirty="0" smtClean="0"/>
              <a:t>файлы практически неограниченных размеров. </a:t>
            </a:r>
            <a:endParaRPr lang="ru-RU" dirty="0" smtClean="0"/>
          </a:p>
          <a:p>
            <a:pPr indent="15875">
              <a:buNone/>
            </a:pPr>
            <a:r>
              <a:rPr lang="ru-RU" sz="1900" i="1" dirty="0" smtClean="0"/>
              <a:t>Работа </a:t>
            </a:r>
            <a:r>
              <a:rPr lang="ru-RU" sz="1900" i="1" dirty="0" smtClean="0"/>
              <a:t>с большими размерами архива поддерживается только в файловой системе NTFS.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4082"/>
          </a:xfrm>
        </p:spPr>
        <p:txBody>
          <a:bodyPr>
            <a:normAutofit/>
          </a:bodyPr>
          <a:lstStyle/>
          <a:p>
            <a:r>
              <a:rPr lang="ru-RU" sz="2900" b="1" dirty="0" smtClean="0">
                <a:solidFill>
                  <a:srgbClr val="C00000"/>
                </a:solidFill>
              </a:rPr>
              <a:t>Электронная цифровая </a:t>
            </a:r>
            <a:r>
              <a:rPr lang="ru-RU" sz="2900" b="1" dirty="0" smtClean="0">
                <a:solidFill>
                  <a:srgbClr val="C00000"/>
                </a:solidFill>
              </a:rPr>
              <a:t>подпись</a:t>
            </a:r>
            <a:endParaRPr lang="ru-RU" sz="2900" b="1" dirty="0" smtClean="0">
              <a:solidFill>
                <a:srgbClr val="C0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908720"/>
            <a:ext cx="8229600" cy="5217443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  <a:tabLst>
                <a:tab pos="0" algn="l"/>
              </a:tabLst>
            </a:pPr>
            <a:r>
              <a:rPr lang="ru-RU" sz="2800" dirty="0" smtClean="0"/>
              <a:t>придаёт  электронному документу </a:t>
            </a:r>
            <a:r>
              <a:rPr lang="ru-RU" sz="2800" b="1" dirty="0" smtClean="0">
                <a:solidFill>
                  <a:srgbClr val="FF0000"/>
                </a:solidFill>
              </a:rPr>
              <a:t>юридическую значимость</a:t>
            </a:r>
            <a:r>
              <a:rPr lang="ru-RU" sz="2800" dirty="0" smtClean="0"/>
              <a:t>, равнозначна </a:t>
            </a:r>
            <a:r>
              <a:rPr lang="ru-RU" sz="2800" dirty="0" smtClean="0"/>
              <a:t>собственноручной подписи </a:t>
            </a:r>
            <a:r>
              <a:rPr lang="ru-RU" sz="2800" dirty="0" smtClean="0"/>
              <a:t>при </a:t>
            </a:r>
            <a:r>
              <a:rPr lang="ru-RU" sz="2800" dirty="0" smtClean="0"/>
              <a:t>одновременном соблюдении следующих условий:</a:t>
            </a:r>
          </a:p>
          <a:p>
            <a:pPr lvl="0" algn="just"/>
            <a:r>
              <a:rPr lang="ru-RU" sz="2800" dirty="0" smtClean="0">
                <a:solidFill>
                  <a:srgbClr val="532476"/>
                </a:solidFill>
              </a:rPr>
              <a:t>сертификат ключа подписи, относящийся к этой электронной цифровой </a:t>
            </a:r>
            <a:r>
              <a:rPr lang="ru-RU" sz="2800" dirty="0" smtClean="0">
                <a:solidFill>
                  <a:srgbClr val="532476"/>
                </a:solidFill>
              </a:rPr>
              <a:t>подписи, не утратил силу (</a:t>
            </a:r>
            <a:r>
              <a:rPr lang="ru-RU" sz="2800" dirty="0" smtClean="0">
                <a:solidFill>
                  <a:srgbClr val="532476"/>
                </a:solidFill>
              </a:rPr>
              <a:t>действует</a:t>
            </a:r>
            <a:r>
              <a:rPr lang="ru-RU" sz="2800" dirty="0" smtClean="0">
                <a:solidFill>
                  <a:srgbClr val="532476"/>
                </a:solidFill>
              </a:rPr>
              <a:t>) на момент проверки или на момент подписания электронного документа; </a:t>
            </a:r>
          </a:p>
          <a:p>
            <a:pPr lvl="0" algn="just"/>
            <a:r>
              <a:rPr lang="ru-RU" sz="2800" dirty="0" smtClean="0">
                <a:solidFill>
                  <a:srgbClr val="29123A"/>
                </a:solidFill>
              </a:rPr>
              <a:t>при наличии доказательств, определяющих момент подписания; </a:t>
            </a:r>
          </a:p>
          <a:p>
            <a:pPr lvl="0" algn="just"/>
            <a:r>
              <a:rPr lang="ru-RU" sz="2800" dirty="0" smtClean="0">
                <a:solidFill>
                  <a:srgbClr val="532476"/>
                </a:solidFill>
              </a:rPr>
              <a:t>подтверждена подлинность электронной цифровой подписи в электронном документе; </a:t>
            </a:r>
          </a:p>
          <a:p>
            <a:pPr lvl="0" algn="just"/>
            <a:r>
              <a:rPr lang="ru-RU" sz="2800" dirty="0" smtClean="0">
                <a:solidFill>
                  <a:srgbClr val="29123A"/>
                </a:solidFill>
              </a:rPr>
              <a:t>электронная цифровая подпись используется в соответствии со сведениями, указанными в сертификате ключа подписи. </a:t>
            </a:r>
            <a:endParaRPr lang="ru-RU" sz="2800" dirty="0" smtClean="0">
              <a:solidFill>
                <a:srgbClr val="29123A"/>
              </a:solidFill>
            </a:endParaRP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4082"/>
          </a:xfrm>
        </p:spPr>
        <p:txBody>
          <a:bodyPr>
            <a:normAutofit/>
          </a:bodyPr>
          <a:lstStyle/>
          <a:p>
            <a:r>
              <a:rPr lang="ru-RU" sz="2900" b="1" dirty="0" smtClean="0">
                <a:solidFill>
                  <a:srgbClr val="C00000"/>
                </a:solidFill>
              </a:rPr>
              <a:t>Системы управления документами</a:t>
            </a:r>
            <a:r>
              <a:rPr lang="ru-RU" sz="3200" dirty="0" smtClean="0"/>
              <a:t>  </a:t>
            </a:r>
            <a:endParaRPr lang="ru-RU" sz="2900" b="1" dirty="0" smtClean="0">
              <a:solidFill>
                <a:srgbClr val="C0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908720"/>
            <a:ext cx="8229600" cy="5217443"/>
          </a:xfrm>
        </p:spPr>
        <p:txBody>
          <a:bodyPr>
            <a:normAutofit/>
          </a:bodyPr>
          <a:lstStyle/>
          <a:p>
            <a:pPr marL="0" indent="0">
              <a:spcBef>
                <a:spcPts val="0"/>
              </a:spcBef>
              <a:buNone/>
              <a:tabLst>
                <a:tab pos="0" algn="l"/>
              </a:tabLst>
            </a:pPr>
            <a:r>
              <a:rPr lang="ru-RU" sz="2400" b="1" dirty="0" smtClean="0">
                <a:solidFill>
                  <a:srgbClr val="FF0000"/>
                </a:solidFill>
              </a:rPr>
              <a:t>Системы </a:t>
            </a:r>
            <a:r>
              <a:rPr lang="ru-RU" sz="2400" b="1" dirty="0" smtClean="0">
                <a:solidFill>
                  <a:srgbClr val="FF0000"/>
                </a:solidFill>
              </a:rPr>
              <a:t>управления документами (СУД) </a:t>
            </a:r>
            <a:r>
              <a:rPr lang="ru-RU" sz="2400" dirty="0" smtClean="0"/>
              <a:t>-специализированные </a:t>
            </a:r>
            <a:r>
              <a:rPr lang="ru-RU" sz="2400" dirty="0" smtClean="0"/>
              <a:t>программные </a:t>
            </a:r>
            <a:r>
              <a:rPr lang="ru-RU" sz="2400" dirty="0" smtClean="0"/>
              <a:t>комплексы  для организации электронного документооборота</a:t>
            </a:r>
          </a:p>
          <a:p>
            <a:pPr marL="0" indent="0">
              <a:spcBef>
                <a:spcPts val="0"/>
              </a:spcBef>
              <a:buNone/>
              <a:tabLst>
                <a:tab pos="0" algn="l"/>
              </a:tabLst>
            </a:pPr>
            <a:endParaRPr lang="ru-RU" sz="1100" dirty="0" smtClean="0"/>
          </a:p>
          <a:p>
            <a:pPr marL="0" indent="0">
              <a:spcBef>
                <a:spcPts val="0"/>
              </a:spcBef>
              <a:buNone/>
              <a:tabLst>
                <a:tab pos="0" algn="l"/>
              </a:tabLst>
            </a:pPr>
            <a:r>
              <a:rPr lang="ru-RU" sz="2400" dirty="0" smtClean="0"/>
              <a:t>Обеспечивают:</a:t>
            </a:r>
          </a:p>
          <a:p>
            <a:pPr algn="just">
              <a:lnSpc>
                <a:spcPct val="80000"/>
              </a:lnSpc>
              <a:buFont typeface="Wingdings" pitchFamily="2" charset="2"/>
              <a:buChar char="v"/>
              <a:tabLst>
                <a:tab pos="0" algn="l"/>
              </a:tabLst>
            </a:pPr>
            <a:r>
              <a:rPr lang="ru-RU" sz="2400" dirty="0" smtClean="0">
                <a:solidFill>
                  <a:srgbClr val="532476"/>
                </a:solidFill>
              </a:rPr>
              <a:t>процесс создания, управления доступом и распространения больших объемов документов в компьютерных сетях, </a:t>
            </a:r>
          </a:p>
          <a:p>
            <a:pPr algn="just">
              <a:lnSpc>
                <a:spcPct val="80000"/>
              </a:lnSpc>
              <a:buFont typeface="Wingdings" pitchFamily="2" charset="2"/>
              <a:buChar char="v"/>
              <a:tabLst>
                <a:tab pos="0" algn="l"/>
              </a:tabLst>
            </a:pPr>
            <a:r>
              <a:rPr lang="ru-RU" sz="2400" dirty="0" smtClean="0">
                <a:solidFill>
                  <a:srgbClr val="29123A"/>
                </a:solidFill>
              </a:rPr>
              <a:t>контроль над потоками документов в организации</a:t>
            </a:r>
            <a:r>
              <a:rPr lang="ru-RU" sz="2400" dirty="0" smtClean="0">
                <a:solidFill>
                  <a:srgbClr val="532476"/>
                </a:solidFill>
              </a:rPr>
              <a:t>.</a:t>
            </a:r>
          </a:p>
          <a:p>
            <a:pPr algn="just">
              <a:lnSpc>
                <a:spcPct val="80000"/>
              </a:lnSpc>
              <a:buFont typeface="Wingdings" pitchFamily="2" charset="2"/>
              <a:buChar char="v"/>
              <a:tabLst>
                <a:tab pos="0" algn="l"/>
              </a:tabLst>
            </a:pPr>
            <a:r>
              <a:rPr lang="ru-RU" sz="2400" dirty="0" smtClean="0">
                <a:solidFill>
                  <a:srgbClr val="532476"/>
                </a:solidFill>
              </a:rPr>
              <a:t>преобразование </a:t>
            </a:r>
            <a:r>
              <a:rPr lang="ru-RU" sz="2400" dirty="0" smtClean="0">
                <a:solidFill>
                  <a:srgbClr val="532476"/>
                </a:solidFill>
              </a:rPr>
              <a:t>документов</a:t>
            </a:r>
          </a:p>
          <a:p>
            <a:pPr algn="just">
              <a:lnSpc>
                <a:spcPct val="80000"/>
              </a:lnSpc>
              <a:buFont typeface="Wingdings" pitchFamily="2" charset="2"/>
              <a:buChar char="v"/>
              <a:tabLst>
                <a:tab pos="0" algn="l"/>
              </a:tabLst>
            </a:pPr>
            <a:r>
              <a:rPr lang="ru-RU" sz="2400" dirty="0" smtClean="0">
                <a:solidFill>
                  <a:srgbClr val="29123A"/>
                </a:solidFill>
              </a:rPr>
              <a:t>безопасность документации </a:t>
            </a:r>
            <a:endParaRPr lang="ru-RU" sz="2400" dirty="0" smtClean="0">
              <a:solidFill>
                <a:srgbClr val="29123A"/>
              </a:solidFill>
            </a:endParaRPr>
          </a:p>
          <a:p>
            <a:pPr marL="0" indent="0">
              <a:spcBef>
                <a:spcPts val="0"/>
              </a:spcBef>
              <a:buNone/>
              <a:tabLst>
                <a:tab pos="0" algn="l"/>
              </a:tabLst>
            </a:pPr>
            <a:endParaRPr lang="ru-RU" sz="1200" dirty="0" smtClean="0"/>
          </a:p>
          <a:p>
            <a:pPr marL="0" indent="0">
              <a:spcBef>
                <a:spcPts val="0"/>
              </a:spcBef>
              <a:buNone/>
              <a:tabLst>
                <a:tab pos="0" algn="l"/>
              </a:tabLst>
            </a:pPr>
            <a:r>
              <a:rPr lang="ru-RU" sz="2400" dirty="0" smtClean="0"/>
              <a:t>Хранятся:</a:t>
            </a:r>
          </a:p>
          <a:p>
            <a:pPr marL="0" indent="0">
              <a:spcBef>
                <a:spcPts val="0"/>
              </a:spcBef>
              <a:buFont typeface="Wingdings" pitchFamily="2" charset="2"/>
              <a:buChar char="v"/>
              <a:tabLst>
                <a:tab pos="0" algn="l"/>
              </a:tabLst>
            </a:pPr>
            <a:r>
              <a:rPr lang="ru-RU" sz="2400" dirty="0" smtClean="0">
                <a:solidFill>
                  <a:srgbClr val="9A2500"/>
                </a:solidFill>
              </a:rPr>
              <a:t>в специальных хранилищах</a:t>
            </a:r>
          </a:p>
          <a:p>
            <a:pPr marL="0" indent="0">
              <a:spcBef>
                <a:spcPts val="0"/>
              </a:spcBef>
              <a:buFont typeface="Wingdings" pitchFamily="2" charset="2"/>
              <a:buChar char="v"/>
              <a:tabLst>
                <a:tab pos="0" algn="l"/>
              </a:tabLst>
            </a:pPr>
            <a:r>
              <a:rPr lang="ru-RU" sz="2400" dirty="0" smtClean="0">
                <a:solidFill>
                  <a:srgbClr val="9A2500"/>
                </a:solidFill>
              </a:rPr>
              <a:t>в иерархии файловой системы.</a:t>
            </a:r>
          </a:p>
          <a:p>
            <a:pPr marL="0" indent="0">
              <a:buNone/>
              <a:tabLst>
                <a:tab pos="0" algn="l"/>
              </a:tabLst>
            </a:pPr>
            <a:endParaRPr lang="ru-RU" sz="2800" dirty="0" smtClean="0">
              <a:solidFill>
                <a:srgbClr val="29123A"/>
              </a:solidFill>
            </a:endParaRP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332656"/>
            <a:ext cx="8229600" cy="634082"/>
          </a:xfrm>
        </p:spPr>
        <p:txBody>
          <a:bodyPr>
            <a:normAutofit/>
          </a:bodyPr>
          <a:lstStyle/>
          <a:p>
            <a:r>
              <a:rPr lang="ru-RU" sz="2900" b="1" dirty="0" smtClean="0">
                <a:solidFill>
                  <a:srgbClr val="C00000"/>
                </a:solidFill>
              </a:rPr>
              <a:t>Задачи по защите электронных документов</a:t>
            </a:r>
            <a:endParaRPr lang="ru-RU" sz="2900" b="1" dirty="0" smtClean="0">
              <a:solidFill>
                <a:srgbClr val="C0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908720"/>
            <a:ext cx="8229600" cy="5688632"/>
          </a:xfrm>
        </p:spPr>
        <p:txBody>
          <a:bodyPr>
            <a:normAutofit fontScale="92500" lnSpcReduction="20000"/>
          </a:bodyPr>
          <a:lstStyle/>
          <a:p>
            <a:pPr lvl="0"/>
            <a:r>
              <a:rPr lang="ru-RU" sz="2800" dirty="0" smtClean="0">
                <a:solidFill>
                  <a:srgbClr val="9A2500"/>
                </a:solidFill>
              </a:rPr>
              <a:t>аутентификация </a:t>
            </a:r>
            <a:r>
              <a:rPr lang="ru-RU" sz="2800" dirty="0" smtClean="0">
                <a:solidFill>
                  <a:srgbClr val="9A2500"/>
                </a:solidFill>
              </a:rPr>
              <a:t>пользователей и разделение </a:t>
            </a:r>
            <a:r>
              <a:rPr lang="ru-RU" sz="2800" dirty="0" smtClean="0">
                <a:solidFill>
                  <a:srgbClr val="9A2500"/>
                </a:solidFill>
              </a:rPr>
              <a:t>доступа</a:t>
            </a:r>
            <a:endParaRPr lang="ru-RU" sz="2800" dirty="0" smtClean="0">
              <a:solidFill>
                <a:srgbClr val="9A2500"/>
              </a:solidFill>
            </a:endParaRPr>
          </a:p>
          <a:p>
            <a:pPr lvl="0"/>
            <a:r>
              <a:rPr lang="ru-RU" sz="2800" dirty="0" smtClean="0"/>
              <a:t>подтверждение авторства элект­ронного </a:t>
            </a:r>
            <a:r>
              <a:rPr lang="ru-RU" sz="2800" dirty="0" smtClean="0"/>
              <a:t>документа</a:t>
            </a:r>
            <a:endParaRPr lang="ru-RU" sz="2800" dirty="0" smtClean="0"/>
          </a:p>
          <a:p>
            <a:pPr lvl="0"/>
            <a:r>
              <a:rPr lang="ru-RU" sz="2800" dirty="0" smtClean="0">
                <a:solidFill>
                  <a:srgbClr val="9A2500"/>
                </a:solidFill>
              </a:rPr>
              <a:t>контроль целостности электрон­ного </a:t>
            </a:r>
            <a:r>
              <a:rPr lang="ru-RU" sz="2800" dirty="0" smtClean="0">
                <a:solidFill>
                  <a:srgbClr val="9A2500"/>
                </a:solidFill>
              </a:rPr>
              <a:t>документа</a:t>
            </a:r>
            <a:endParaRPr lang="ru-RU" sz="2800" dirty="0" smtClean="0">
              <a:solidFill>
                <a:srgbClr val="9A2500"/>
              </a:solidFill>
            </a:endParaRPr>
          </a:p>
          <a:p>
            <a:pPr lvl="0"/>
            <a:r>
              <a:rPr lang="ru-RU" sz="2800" dirty="0" smtClean="0"/>
              <a:t>конфиденциальность электронно­го </a:t>
            </a:r>
            <a:r>
              <a:rPr lang="ru-RU" sz="2800" dirty="0" smtClean="0"/>
              <a:t>документа</a:t>
            </a:r>
            <a:endParaRPr lang="ru-RU" sz="2800" dirty="0" smtClean="0"/>
          </a:p>
          <a:p>
            <a:pPr lvl="0"/>
            <a:r>
              <a:rPr lang="ru-RU" sz="2800" dirty="0" smtClean="0">
                <a:solidFill>
                  <a:srgbClr val="9A2500"/>
                </a:solidFill>
              </a:rPr>
              <a:t>обеспечение юридической </a:t>
            </a:r>
            <a:r>
              <a:rPr lang="ru-RU" sz="2800" dirty="0" smtClean="0">
                <a:solidFill>
                  <a:srgbClr val="9A2500"/>
                </a:solidFill>
              </a:rPr>
              <a:t>значимости </a:t>
            </a:r>
            <a:r>
              <a:rPr lang="ru-RU" sz="2800" dirty="0" smtClean="0">
                <a:solidFill>
                  <a:srgbClr val="9A2500"/>
                </a:solidFill>
              </a:rPr>
              <a:t>электронного </a:t>
            </a:r>
            <a:r>
              <a:rPr lang="ru-RU" sz="2800" dirty="0" smtClean="0">
                <a:solidFill>
                  <a:srgbClr val="9A2500"/>
                </a:solidFill>
              </a:rPr>
              <a:t>документа</a:t>
            </a:r>
            <a:endParaRPr lang="ru-RU" sz="2800" dirty="0" smtClean="0">
              <a:solidFill>
                <a:srgbClr val="9A2500"/>
              </a:solidFill>
            </a:endParaRPr>
          </a:p>
          <a:p>
            <a:pPr lvl="0"/>
            <a:r>
              <a:rPr lang="ru-RU" sz="2800" dirty="0" smtClean="0"/>
              <a:t>контроль целостности </a:t>
            </a:r>
            <a:r>
              <a:rPr lang="ru-RU" sz="2800" dirty="0" smtClean="0"/>
              <a:t>ПО</a:t>
            </a:r>
            <a:endParaRPr lang="ru-RU" sz="2800" dirty="0" smtClean="0"/>
          </a:p>
          <a:p>
            <a:pPr lvl="0"/>
            <a:r>
              <a:rPr lang="ru-RU" sz="2800" dirty="0" smtClean="0">
                <a:solidFill>
                  <a:srgbClr val="9A2500"/>
                </a:solidFill>
              </a:rPr>
              <a:t>регистрацию событий в </a:t>
            </a:r>
            <a:r>
              <a:rPr lang="ru-RU" sz="2800" dirty="0" smtClean="0">
                <a:solidFill>
                  <a:srgbClr val="9A2500"/>
                </a:solidFill>
              </a:rPr>
              <a:t>ИС</a:t>
            </a:r>
            <a:endParaRPr lang="ru-RU" sz="2800" dirty="0" smtClean="0">
              <a:solidFill>
                <a:srgbClr val="9A2500"/>
              </a:solidFill>
            </a:endParaRPr>
          </a:p>
          <a:p>
            <a:pPr lvl="0"/>
            <a:r>
              <a:rPr lang="ru-RU" sz="2800" dirty="0" smtClean="0"/>
              <a:t>криптографическая защиту документов при передаче и </a:t>
            </a:r>
            <a:r>
              <a:rPr lang="ru-RU" sz="2800" dirty="0" smtClean="0"/>
              <a:t>хранении</a:t>
            </a:r>
            <a:endParaRPr lang="ru-RU" sz="2800" dirty="0" smtClean="0"/>
          </a:p>
          <a:p>
            <a:pPr lvl="0"/>
            <a:r>
              <a:rPr lang="ru-RU" sz="2800" dirty="0" smtClean="0">
                <a:solidFill>
                  <a:srgbClr val="9A2500"/>
                </a:solidFill>
              </a:rPr>
              <a:t>межсетевое </a:t>
            </a:r>
            <a:r>
              <a:rPr lang="ru-RU" sz="2800" dirty="0" smtClean="0">
                <a:solidFill>
                  <a:srgbClr val="9A2500"/>
                </a:solidFill>
              </a:rPr>
              <a:t>экранирование</a:t>
            </a:r>
            <a:endParaRPr lang="ru-RU" sz="2800" dirty="0" smtClean="0">
              <a:solidFill>
                <a:srgbClr val="9A2500"/>
              </a:solidFill>
            </a:endParaRPr>
          </a:p>
          <a:p>
            <a:pPr lvl="0"/>
            <a:r>
              <a:rPr lang="ru-RU" sz="2800" dirty="0" smtClean="0"/>
              <a:t>виртуальные частные </a:t>
            </a:r>
            <a:r>
              <a:rPr lang="ru-RU" sz="2800" dirty="0" smtClean="0"/>
              <a:t>сети</a:t>
            </a:r>
            <a:endParaRPr lang="ru-RU" sz="2800" dirty="0" smtClean="0"/>
          </a:p>
          <a:p>
            <a:pPr lvl="0"/>
            <a:r>
              <a:rPr lang="ru-RU" sz="2800" dirty="0" smtClean="0">
                <a:solidFill>
                  <a:srgbClr val="9A2500"/>
                </a:solidFill>
              </a:rPr>
              <a:t>антивирусная  </a:t>
            </a:r>
            <a:r>
              <a:rPr lang="ru-RU" sz="2800" dirty="0" smtClean="0">
                <a:solidFill>
                  <a:srgbClr val="9A2500"/>
                </a:solidFill>
              </a:rPr>
              <a:t>защита</a:t>
            </a:r>
            <a:endParaRPr lang="ru-RU" sz="2800" dirty="0" smtClean="0">
              <a:solidFill>
                <a:srgbClr val="9A2500"/>
              </a:solidFill>
            </a:endParaRPr>
          </a:p>
          <a:p>
            <a:pPr lvl="0"/>
            <a:r>
              <a:rPr lang="ru-RU" sz="2800" dirty="0" smtClean="0"/>
              <a:t>проведение аудита </a:t>
            </a:r>
            <a:r>
              <a:rPr lang="ru-RU" sz="2800" dirty="0" smtClean="0"/>
              <a:t>информационной безопасности</a:t>
            </a:r>
            <a:endParaRPr lang="ru-RU" sz="2800" dirty="0" smtClean="0"/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62074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Контрольные вопросы по лекции</a:t>
            </a:r>
            <a:endParaRPr lang="ru-RU" dirty="0"/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457200" y="836712"/>
            <a:ext cx="8229600" cy="5289451"/>
          </a:xfrm>
        </p:spPr>
        <p:txBody>
          <a:bodyPr>
            <a:noAutofit/>
          </a:bodyPr>
          <a:lstStyle/>
          <a:p>
            <a:pPr>
              <a:buFont typeface="+mj-lt"/>
              <a:buAutoNum type="arabicPeriod"/>
            </a:pPr>
            <a:r>
              <a:rPr lang="ru-RU" sz="1800" dirty="0" smtClean="0"/>
              <a:t>Что такое Документ, Электронный документ, Электронный документ,  Документооборот, Электронный документооборот ?</a:t>
            </a:r>
          </a:p>
          <a:p>
            <a:pPr>
              <a:buFont typeface="+mj-lt"/>
              <a:buAutoNum type="arabicPeriod"/>
            </a:pPr>
            <a:r>
              <a:rPr lang="ru-RU" sz="1800" dirty="0" smtClean="0"/>
              <a:t>В чем заключаются основные принципы электронного документооборота?</a:t>
            </a:r>
          </a:p>
          <a:p>
            <a:pPr>
              <a:buFont typeface="+mj-lt"/>
              <a:buAutoNum type="arabicPeriod"/>
            </a:pPr>
            <a:r>
              <a:rPr lang="ru-RU" sz="1800" dirty="0" smtClean="0"/>
              <a:t>В чем преимущества хранения больших массивов документов в базах данных?</a:t>
            </a:r>
          </a:p>
          <a:p>
            <a:pPr>
              <a:buFont typeface="+mj-lt"/>
              <a:buAutoNum type="arabicPeriod"/>
            </a:pPr>
            <a:r>
              <a:rPr lang="ru-RU" sz="1800" dirty="0" smtClean="0"/>
              <a:t>Что представляют собой форматы электронных документов РDF,  </a:t>
            </a:r>
            <a:r>
              <a:rPr lang="ru-RU" sz="1800" dirty="0" err="1" smtClean="0"/>
              <a:t>DjVu</a:t>
            </a:r>
            <a:r>
              <a:rPr lang="ru-RU" sz="1800" dirty="0" smtClean="0"/>
              <a:t>, ODF? Приведите достоинства и недостатки их применения.</a:t>
            </a:r>
          </a:p>
          <a:p>
            <a:pPr>
              <a:buFont typeface="+mj-lt"/>
              <a:buAutoNum type="arabicPeriod"/>
            </a:pPr>
            <a:r>
              <a:rPr lang="ru-RU" sz="1800" dirty="0" smtClean="0"/>
              <a:t>С помощью каких средств выполняется электронная передача данных?</a:t>
            </a:r>
          </a:p>
          <a:p>
            <a:pPr>
              <a:buFont typeface="+mj-lt"/>
              <a:buAutoNum type="arabicPeriod"/>
            </a:pPr>
            <a:r>
              <a:rPr lang="ru-RU" sz="1800" dirty="0" smtClean="0"/>
              <a:t>Какие средства защиты применяются при электронной передаче данных?</a:t>
            </a:r>
          </a:p>
          <a:p>
            <a:pPr>
              <a:buFont typeface="+mj-lt"/>
              <a:buAutoNum type="arabicPeriod"/>
            </a:pPr>
            <a:r>
              <a:rPr lang="ru-RU" sz="1800" dirty="0" smtClean="0"/>
              <a:t>Для чего применяется  архивирование документов? </a:t>
            </a:r>
          </a:p>
          <a:p>
            <a:pPr>
              <a:buFont typeface="+mj-lt"/>
              <a:buAutoNum type="arabicPeriod"/>
            </a:pPr>
            <a:r>
              <a:rPr lang="ru-RU" sz="1800" dirty="0" smtClean="0"/>
              <a:t>Какие  программы используются для архивирования документов? </a:t>
            </a:r>
          </a:p>
          <a:p>
            <a:pPr>
              <a:buFont typeface="+mj-lt"/>
              <a:buAutoNum type="arabicPeriod"/>
            </a:pPr>
            <a:r>
              <a:rPr lang="ru-RU" sz="1800" dirty="0" smtClean="0"/>
              <a:t>Для чего применяется резервное копирование базы данных организации?</a:t>
            </a:r>
          </a:p>
          <a:p>
            <a:pPr>
              <a:buFont typeface="+mj-lt"/>
              <a:buAutoNum type="arabicPeriod"/>
            </a:pPr>
            <a:r>
              <a:rPr lang="ru-RU" sz="1800" dirty="0" smtClean="0"/>
              <a:t>Какие методы защиты информации применяются при  хранении данных?</a:t>
            </a:r>
          </a:p>
          <a:p>
            <a:pPr>
              <a:buFont typeface="+mj-lt"/>
              <a:buAutoNum type="arabicPeriod"/>
            </a:pPr>
            <a:r>
              <a:rPr lang="ru-RU" sz="1800" dirty="0" smtClean="0"/>
              <a:t>Какие существуют условия применения электронной подписи?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1121</TotalTime>
  <Words>995</Words>
  <Application>Microsoft Office PowerPoint</Application>
  <PresentationFormat>Экран (4:3)</PresentationFormat>
  <Paragraphs>249</Paragraphs>
  <Slides>29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29</vt:i4>
      </vt:variant>
    </vt:vector>
  </HeadingPairs>
  <TitlesOfParts>
    <vt:vector size="30" baseType="lpstr">
      <vt:lpstr>Тема Office</vt:lpstr>
      <vt:lpstr>Конспект лекции по теме  Организация  электронного  документооборота</vt:lpstr>
      <vt:lpstr>Цель занятия: сформировать представление о понятии электронного документооборота, методах и средствах его ведения</vt:lpstr>
      <vt:lpstr>Определения </vt:lpstr>
      <vt:lpstr>Определения </vt:lpstr>
      <vt:lpstr>Определения </vt:lpstr>
      <vt:lpstr>Определения </vt:lpstr>
      <vt:lpstr>Основные принципы электронного документооборота</vt:lpstr>
      <vt:lpstr>Основные принципы электронного документооборота</vt:lpstr>
      <vt:lpstr>Хранение больших массивов документов в базах данных</vt:lpstr>
      <vt:lpstr>Форматы электронных документов</vt:lpstr>
      <vt:lpstr>Формат РDF</vt:lpstr>
      <vt:lpstr>Преимущества формата РDF</vt:lpstr>
      <vt:lpstr>Недостатки формата РDF</vt:lpstr>
      <vt:lpstr>Формат DjVu</vt:lpstr>
      <vt:lpstr>Преимущества формата DjVu</vt:lpstr>
      <vt:lpstr>Недостатки формата DjVu</vt:lpstr>
      <vt:lpstr>Формат OpenDocument Format  (ODF)</vt:lpstr>
      <vt:lpstr>Формат ODF</vt:lpstr>
      <vt:lpstr>Преимущества формата ODF</vt:lpstr>
      <vt:lpstr>Работа с форматом ODF</vt:lpstr>
      <vt:lpstr>Электронная передача данных</vt:lpstr>
      <vt:lpstr>Электронная почта</vt:lpstr>
      <vt:lpstr>Архивация документов</vt:lpstr>
      <vt:lpstr>Архивация документов</vt:lpstr>
      <vt:lpstr>Архивация документов: Наиболее популярны архивы в форматах  ZIP и RAR</vt:lpstr>
      <vt:lpstr>Электронная цифровая подпись</vt:lpstr>
      <vt:lpstr>Системы управления документами  </vt:lpstr>
      <vt:lpstr>Задачи по защите электронных документов</vt:lpstr>
      <vt:lpstr>Контрольные вопросы по лекции</vt:lpstr>
    </vt:vector>
  </TitlesOfParts>
  <Company>Grizli777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Конспект лекции по теме  Медицинские информационные системы</dc:title>
  <dc:creator>User</dc:creator>
  <cp:lastModifiedBy>Студент</cp:lastModifiedBy>
  <cp:revision>205</cp:revision>
  <dcterms:created xsi:type="dcterms:W3CDTF">2018-01-16T17:29:13Z</dcterms:created>
  <dcterms:modified xsi:type="dcterms:W3CDTF">2018-01-22T07:50:16Z</dcterms:modified>
</cp:coreProperties>
</file>