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2" r:id="rId9"/>
    <p:sldId id="264" r:id="rId10"/>
    <p:sldId id="266" r:id="rId11"/>
    <p:sldId id="265" r:id="rId12"/>
    <p:sldId id="267" r:id="rId13"/>
    <p:sldId id="268" r:id="rId14"/>
    <p:sldId id="278" r:id="rId15"/>
    <p:sldId id="280" r:id="rId16"/>
    <p:sldId id="281" r:id="rId17"/>
  </p:sldIdLst>
  <p:sldSz cx="9144000" cy="6858000" type="screen4x3"/>
  <p:notesSz cx="6735763" cy="986948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008080"/>
    <a:srgbClr val="FF9900"/>
    <a:srgbClr val="FF00FF"/>
    <a:srgbClr val="FFCC00"/>
    <a:srgbClr val="66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82" y="-28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803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232D3BB-446E-4339-9001-B25C44302B3B}" type="datetimeFigureOut">
              <a:rPr lang="ru-RU"/>
              <a:pPr>
                <a:defRPr/>
              </a:pPr>
              <a:t>07.12.2017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4188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4763" y="9374188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E0B2D51-07D0-49A1-8117-323B6CEB4F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39774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smtClean="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4763" y="0"/>
            <a:ext cx="2919412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/>
            </a:lvl1pPr>
          </a:lstStyle>
          <a:p>
            <a:pPr>
              <a:defRPr/>
            </a:pPr>
            <a:fld id="{B7F78075-5427-431D-88F2-5986C4D99344}" type="datetimeFigureOut">
              <a:rPr lang="ru-RU" altLang="ru-RU"/>
              <a:pPr>
                <a:defRPr/>
              </a:pPr>
              <a:t>07.12.2017</a:t>
            </a:fld>
            <a:endParaRPr lang="ru-RU" altLang="ru-RU"/>
          </a:p>
        </p:txBody>
      </p:sp>
      <p:sp>
        <p:nvSpPr>
          <p:cNvPr id="276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900113" y="739775"/>
            <a:ext cx="4935537" cy="3702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78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3100" y="4687888"/>
            <a:ext cx="5389563" cy="4441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noProof="0" smtClean="0"/>
              <a:t>Образец текста</a:t>
            </a:r>
          </a:p>
          <a:p>
            <a:pPr lvl="1"/>
            <a:r>
              <a:rPr lang="ru-RU" altLang="ru-RU" noProof="0" smtClean="0"/>
              <a:t>Второй уровень</a:t>
            </a:r>
          </a:p>
          <a:p>
            <a:pPr lvl="2"/>
            <a:r>
              <a:rPr lang="ru-RU" altLang="ru-RU" noProof="0" smtClean="0"/>
              <a:t>Третий уровень</a:t>
            </a:r>
          </a:p>
          <a:p>
            <a:pPr lvl="3"/>
            <a:r>
              <a:rPr lang="ru-RU" altLang="ru-RU" noProof="0" smtClean="0"/>
              <a:t>Четвертый уровень</a:t>
            </a:r>
          </a:p>
          <a:p>
            <a:pPr lvl="4"/>
            <a:r>
              <a:rPr lang="ru-RU" altLang="ru-RU" noProof="0" smtClean="0"/>
              <a:t>Пятый уровень</a:t>
            </a:r>
          </a:p>
        </p:txBody>
      </p:sp>
      <p:sp>
        <p:nvSpPr>
          <p:cNvPr id="378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4188"/>
            <a:ext cx="2919413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smtClean="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78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4763" y="9374188"/>
            <a:ext cx="2919412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/>
            </a:lvl1pPr>
          </a:lstStyle>
          <a:p>
            <a:pPr>
              <a:defRPr/>
            </a:pPr>
            <a:fld id="{EF529AED-6397-41E3-BAEA-0AA40583D2F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25381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59380-8935-45BA-9459-C58BFF66B27C}" type="datetimeFigureOut">
              <a:rPr lang="ru-RU"/>
              <a:pPr>
                <a:defRPr/>
              </a:pPr>
              <a:t>07.12.2017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57AE21-9940-4A1A-896A-54AC4D9983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05508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8E9A76-9917-4B20-8731-B23B6F2D093D}" type="datetimeFigureOut">
              <a:rPr lang="ru-RU"/>
              <a:pPr>
                <a:defRPr/>
              </a:pPr>
              <a:t>07.12.2017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042279-A523-4174-8C9B-09733BC285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8295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8E49C-EF0F-4D53-BB61-24E5BE0F79E4}" type="datetimeFigureOut">
              <a:rPr lang="ru-RU"/>
              <a:pPr>
                <a:defRPr/>
              </a:pPr>
              <a:t>07.12.2017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25BBDD-3FEC-41A1-9C2D-E5C49A66B5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6298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897E70-BA37-47E9-AED9-D3193CF2AEB7}" type="datetimeFigureOut">
              <a:rPr lang="ru-RU"/>
              <a:pPr>
                <a:defRPr/>
              </a:pPr>
              <a:t>07.12.2017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309C73-CFB8-40EA-A3A3-49BF0D3CE0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45242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7D12BB-16D0-405C-920A-945819F237A5}" type="datetimeFigureOut">
              <a:rPr lang="ru-RU"/>
              <a:pPr>
                <a:defRPr/>
              </a:pPr>
              <a:t>07.12.2017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946BD9-7379-423B-8D3C-85A3FE3C54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8490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8AFC8E-2CA0-4963-A62C-83E70F30A419}" type="datetimeFigureOut">
              <a:rPr lang="ru-RU"/>
              <a:pPr>
                <a:defRPr/>
              </a:pPr>
              <a:t>07.12.2017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68E89C-15B7-4951-9E5B-175ACE1EA3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37690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695322-8DCF-49A7-B6B1-270E5D4B25BB}" type="datetimeFigureOut">
              <a:rPr lang="ru-RU"/>
              <a:pPr>
                <a:defRPr/>
              </a:pPr>
              <a:t>07.12.2017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FA6D48-F44C-4561-97AA-201C80B14E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0111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D4647-145A-4329-AD41-EC9AA852696F}" type="datetimeFigureOut">
              <a:rPr lang="ru-RU"/>
              <a:pPr>
                <a:defRPr/>
              </a:pPr>
              <a:t>07.12.2017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79642A-2D09-4E4E-8631-76C2E113C9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48184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23A2AF-A502-4132-B449-44C5C6DD9FA1}" type="datetimeFigureOut">
              <a:rPr lang="ru-RU"/>
              <a:pPr>
                <a:defRPr/>
              </a:pPr>
              <a:t>07.12.2017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4DE92E-F8B7-4BD5-924C-00FDA93342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9353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30D1E3-711B-413E-80B5-0B25B48D4E8A}" type="datetimeFigureOut">
              <a:rPr lang="ru-RU"/>
              <a:pPr>
                <a:defRPr/>
              </a:pPr>
              <a:t>07.12.2017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889F83-3045-479E-92C4-57992B12D9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84739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F33419-5892-4561-98A3-A2B429E4B48F}" type="datetimeFigureOut">
              <a:rPr lang="ru-RU"/>
              <a:pPr>
                <a:defRPr/>
              </a:pPr>
              <a:t>07.12.2017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DDEE09-51AC-4815-9912-14DCA5BF9F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58199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2B6A978-08BA-4030-A9B3-90A87EB50A10}" type="datetimeFigureOut">
              <a:rPr lang="ru-RU"/>
              <a:pPr>
                <a:defRPr/>
              </a:pPr>
              <a:t>07.12.2017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C6820C5-A301-41BA-9C0E-F04257AB3F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685800" y="1700213"/>
            <a:ext cx="7702550" cy="4033837"/>
          </a:xfrm>
        </p:spPr>
        <p:txBody>
          <a:bodyPr/>
          <a:lstStyle/>
          <a:p>
            <a:pPr eaLnBrk="1" hangingPunct="1"/>
            <a:r>
              <a:rPr lang="ru-RU" altLang="ru-RU" sz="2400" b="1" dirty="0" smtClean="0"/>
              <a:t>Презентация на тему: </a:t>
            </a:r>
            <a:br>
              <a:rPr lang="ru-RU" altLang="ru-RU" sz="2400" b="1" dirty="0" smtClean="0"/>
            </a:br>
            <a:r>
              <a:rPr lang="ru-RU" altLang="ru-RU" sz="2400" b="1" dirty="0" smtClean="0"/>
              <a:t>«Системы счисления, используемые в компьютере. Перевод чисел из одной системы счисления в другую»</a:t>
            </a:r>
            <a:br>
              <a:rPr lang="ru-RU" altLang="ru-RU" sz="2400" b="1" dirty="0" smtClean="0"/>
            </a:br>
            <a:r>
              <a:rPr lang="ru-RU" altLang="ru-RU" sz="2400" dirty="0" smtClean="0"/>
              <a:t/>
            </a:r>
            <a:br>
              <a:rPr lang="ru-RU" altLang="ru-RU" sz="2400" dirty="0" smtClean="0"/>
            </a:br>
            <a:r>
              <a:rPr lang="ru-RU" altLang="ru-RU" sz="2400" dirty="0" smtClean="0"/>
              <a:t>по дисциплине «Информатика»</a:t>
            </a:r>
            <a:br>
              <a:rPr lang="ru-RU" altLang="ru-RU" sz="2400" dirty="0" smtClean="0"/>
            </a:br>
            <a:r>
              <a:rPr lang="ru-RU" altLang="ru-RU" sz="2400" dirty="0" smtClean="0"/>
              <a:t/>
            </a:r>
            <a:br>
              <a:rPr lang="ru-RU" altLang="ru-RU" sz="2400" dirty="0" smtClean="0"/>
            </a:br>
            <a:r>
              <a:rPr lang="ru-RU" altLang="ru-RU" sz="1400" b="1" dirty="0" smtClean="0"/>
              <a:t/>
            </a:r>
            <a:br>
              <a:rPr lang="ru-RU" altLang="ru-RU" sz="1400" b="1" dirty="0" smtClean="0"/>
            </a:br>
            <a:endParaRPr lang="ru-RU" altLang="ru-RU" sz="1400" dirty="0" smtClean="0"/>
          </a:p>
        </p:txBody>
      </p:sp>
      <p:sp>
        <p:nvSpPr>
          <p:cNvPr id="2051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350" y="5949950"/>
            <a:ext cx="6400800" cy="338138"/>
          </a:xfrm>
        </p:spPr>
        <p:txBody>
          <a:bodyPr/>
          <a:lstStyle/>
          <a:p>
            <a:pPr eaLnBrk="1" hangingPunct="1"/>
            <a:r>
              <a:rPr lang="ru-RU" altLang="ru-RU" sz="1600" smtClean="0">
                <a:solidFill>
                  <a:srgbClr val="898989"/>
                </a:solidFill>
              </a:rPr>
              <a:t>Автор Жук И.А.</a:t>
            </a:r>
          </a:p>
        </p:txBody>
      </p:sp>
      <p:sp>
        <p:nvSpPr>
          <p:cNvPr id="2052" name="Rectangle 5"/>
          <p:cNvSpPr>
            <a:spLocks noChangeArrowheads="1"/>
          </p:cNvSpPr>
          <p:nvPr/>
        </p:nvSpPr>
        <p:spPr bwMode="auto">
          <a:xfrm>
            <a:off x="323850" y="188913"/>
            <a:ext cx="8496300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Министерство здравоохранения Омской области</a:t>
            </a:r>
            <a:br>
              <a:rPr lang="ru-RU" sz="1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БЮДЖЕТНОЕ ПРОФЕССИОНАЛЬНОЕ ОБРАЗОВАТЕЛЬНОЕ УЧРЕЖДЕНИЕ ОМСКОЙ ОБЛАСТИ </a:t>
            </a:r>
            <a:br>
              <a:rPr lang="ru-RU" sz="1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«МЕДИЦИНСКИЙ КОЛЛЕДЖ»</a:t>
            </a:r>
            <a:endParaRPr lang="ru-RU" altLang="ru-RU" sz="1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i="1" smtClean="0"/>
              <a:t>Определение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4857750"/>
          </a:xfrm>
        </p:spPr>
        <p:txBody>
          <a:bodyPr rtlCol="0">
            <a:normAutofit lnSpcReduction="1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dirty="0" smtClean="0">
                <a:solidFill>
                  <a:srgbClr val="FF0000"/>
                </a:solidFill>
              </a:rPr>
              <a:t>Система счисления  </a:t>
            </a:r>
            <a:r>
              <a:rPr lang="ru-RU" dirty="0" smtClean="0"/>
              <a:t>- это символический </a:t>
            </a:r>
            <a:r>
              <a:rPr lang="ru-RU" dirty="0"/>
              <a:t>метод записи чисел, представление чисел с помощью письменных </a:t>
            </a:r>
            <a:r>
              <a:rPr lang="ru-RU" dirty="0" smtClean="0"/>
              <a:t>знаков.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dirty="0" smtClean="0"/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i="1" dirty="0" smtClean="0"/>
              <a:t>Основные понятия: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rgbClr val="FF0000"/>
                </a:solidFill>
              </a:rPr>
              <a:t>Число</a:t>
            </a:r>
            <a:r>
              <a:rPr lang="ru-RU" dirty="0"/>
              <a:t> </a:t>
            </a:r>
            <a:r>
              <a:rPr lang="ru-RU" dirty="0" smtClean="0"/>
              <a:t>— абстрактная </a:t>
            </a:r>
            <a:r>
              <a:rPr lang="ru-RU" dirty="0"/>
              <a:t>сущность, мера для описания количества.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rgbClr val="FF0000"/>
                </a:solidFill>
              </a:rPr>
              <a:t>Цифры</a:t>
            </a:r>
            <a:r>
              <a:rPr lang="ru-RU" dirty="0"/>
              <a:t> — знаки, используемые для записи чисел.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Классификация систем счисления</a:t>
            </a:r>
          </a:p>
        </p:txBody>
      </p:sp>
      <p:sp>
        <p:nvSpPr>
          <p:cNvPr id="4099" name="Объект 2"/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4929188"/>
          </a:xfrm>
        </p:spPr>
        <p:txBody>
          <a:bodyPr/>
          <a:lstStyle/>
          <a:p>
            <a:pPr eaLnBrk="1" hangingPunct="1"/>
            <a:r>
              <a:rPr lang="ru-RU" altLang="ru-RU" sz="2200" smtClean="0">
                <a:solidFill>
                  <a:srgbClr val="FF0000"/>
                </a:solidFill>
              </a:rPr>
              <a:t>Позиционные</a:t>
            </a:r>
            <a:r>
              <a:rPr lang="ru-RU" altLang="ru-RU" sz="2200" smtClean="0"/>
              <a:t> – значение каждой  цифры  в записи числа зависит от ее позиции.</a:t>
            </a:r>
          </a:p>
          <a:p>
            <a:pPr eaLnBrk="1" hangingPunct="1"/>
            <a:endParaRPr lang="ru-RU" altLang="ru-RU" sz="2200" smtClean="0"/>
          </a:p>
          <a:p>
            <a:pPr eaLnBrk="1" hangingPunct="1"/>
            <a:r>
              <a:rPr lang="ru-RU" altLang="ru-RU" sz="2200" smtClean="0">
                <a:solidFill>
                  <a:srgbClr val="FF0000"/>
                </a:solidFill>
              </a:rPr>
              <a:t>Непозиционные</a:t>
            </a:r>
            <a:r>
              <a:rPr lang="ru-RU" altLang="ru-RU" sz="2200" smtClean="0"/>
              <a:t> - величина числа не зависит от положения цифр в записи. Если к каждой цифре приписать знак номинала, то такие составные знаки (цифра + номинал) уже можно перемешивать.</a:t>
            </a:r>
          </a:p>
          <a:p>
            <a:pPr eaLnBrk="1" hangingPunct="1"/>
            <a:endParaRPr lang="ru-RU" altLang="ru-RU" sz="2200" smtClean="0"/>
          </a:p>
          <a:p>
            <a:pPr eaLnBrk="1" hangingPunct="1"/>
            <a:r>
              <a:rPr lang="ru-RU" altLang="ru-RU" sz="2200" smtClean="0">
                <a:solidFill>
                  <a:srgbClr val="FF0000"/>
                </a:solidFill>
              </a:rPr>
              <a:t>Смешанные</a:t>
            </a:r>
            <a:r>
              <a:rPr lang="ru-RU" altLang="ru-RU" sz="2200" smtClean="0"/>
              <a:t> - числа, заданные в системе счисления с основанием Р изображают с помощью цифр другой системы с основанием Q, где Q &lt; P. Такая система называется (Q-P)-ичной со старшим основанием P и младшим основанием Q. Пример, денежные знаки,  запись времени (часы-минуты-секунды)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ru-RU" b="1" dirty="0"/>
              <a:t>Римская система 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счисления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186238" cy="4525963"/>
          </a:xfrm>
        </p:spPr>
        <p:txBody>
          <a:bodyPr rtlCol="0">
            <a:normAutofit fontScale="925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dirty="0" smtClean="0"/>
              <a:t>Вид: 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1</a:t>
            </a:r>
            <a:r>
              <a:rPr lang="ru-RU" dirty="0" smtClean="0"/>
              <a:t> – </a:t>
            </a:r>
            <a:r>
              <a:rPr lang="ru-RU" dirty="0" smtClean="0">
                <a:solidFill>
                  <a:srgbClr val="FF0000"/>
                </a:solidFill>
              </a:rPr>
              <a:t>I</a:t>
            </a:r>
            <a:r>
              <a:rPr lang="ru-RU" dirty="0" smtClean="0"/>
              <a:t> (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2</a:t>
            </a:r>
            <a:r>
              <a:rPr lang="ru-RU" dirty="0" smtClean="0"/>
              <a:t>- </a:t>
            </a:r>
            <a:r>
              <a:rPr lang="ru-RU" dirty="0" smtClean="0">
                <a:solidFill>
                  <a:srgbClr val="FF0000"/>
                </a:solidFill>
              </a:rPr>
              <a:t>II</a:t>
            </a:r>
            <a:r>
              <a:rPr lang="ru-RU" dirty="0" smtClean="0"/>
              <a:t>;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3</a:t>
            </a:r>
            <a:r>
              <a:rPr lang="ru-RU" dirty="0" smtClean="0"/>
              <a:t> - </a:t>
            </a:r>
            <a:r>
              <a:rPr lang="ru-RU" dirty="0" smtClean="0">
                <a:solidFill>
                  <a:srgbClr val="FF0000"/>
                </a:solidFill>
              </a:rPr>
              <a:t>III</a:t>
            </a:r>
            <a:r>
              <a:rPr lang="ru-RU" dirty="0" smtClean="0"/>
              <a:t>), 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5</a:t>
            </a:r>
            <a:r>
              <a:rPr lang="ru-RU" dirty="0" smtClean="0"/>
              <a:t> – </a:t>
            </a:r>
            <a:r>
              <a:rPr lang="ru-RU" dirty="0" smtClean="0">
                <a:solidFill>
                  <a:srgbClr val="FF0000"/>
                </a:solidFill>
              </a:rPr>
              <a:t>V</a:t>
            </a:r>
            <a:r>
              <a:rPr lang="ru-RU" dirty="0" smtClean="0"/>
              <a:t> (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4</a:t>
            </a:r>
            <a:r>
              <a:rPr lang="ru-RU" dirty="0" smtClean="0"/>
              <a:t>-</a:t>
            </a:r>
            <a:r>
              <a:rPr lang="ru-RU" dirty="0" smtClean="0">
                <a:solidFill>
                  <a:srgbClr val="FF0000"/>
                </a:solidFill>
              </a:rPr>
              <a:t>IV</a:t>
            </a:r>
            <a:r>
              <a:rPr lang="ru-RU" dirty="0" smtClean="0"/>
              <a:t>;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6</a:t>
            </a:r>
            <a:r>
              <a:rPr lang="ru-RU" dirty="0" smtClean="0"/>
              <a:t>-</a:t>
            </a:r>
            <a:r>
              <a:rPr lang="ru-RU" dirty="0" smtClean="0">
                <a:solidFill>
                  <a:srgbClr val="FF0000"/>
                </a:solidFill>
              </a:rPr>
              <a:t>VI</a:t>
            </a:r>
            <a:r>
              <a:rPr lang="ru-RU" dirty="0" smtClean="0"/>
              <a:t>;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7</a:t>
            </a:r>
            <a:r>
              <a:rPr lang="ru-RU" dirty="0" smtClean="0"/>
              <a:t>-</a:t>
            </a:r>
            <a:r>
              <a:rPr lang="ru-RU" dirty="0" smtClean="0">
                <a:solidFill>
                  <a:srgbClr val="FF0000"/>
                </a:solidFill>
              </a:rPr>
              <a:t>VII</a:t>
            </a:r>
            <a:r>
              <a:rPr lang="ru-RU" dirty="0" smtClean="0"/>
              <a:t>;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8</a:t>
            </a:r>
            <a:r>
              <a:rPr lang="ru-RU" dirty="0" smtClean="0"/>
              <a:t>-</a:t>
            </a:r>
            <a:r>
              <a:rPr lang="ru-RU" dirty="0" smtClean="0">
                <a:solidFill>
                  <a:srgbClr val="FF0000"/>
                </a:solidFill>
              </a:rPr>
              <a:t>VIII</a:t>
            </a:r>
            <a:r>
              <a:rPr lang="ru-RU" dirty="0" smtClean="0"/>
              <a:t>), 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10</a:t>
            </a:r>
            <a:r>
              <a:rPr lang="ru-RU" dirty="0" smtClean="0"/>
              <a:t> – </a:t>
            </a:r>
            <a:r>
              <a:rPr lang="ru-RU" dirty="0" smtClean="0">
                <a:solidFill>
                  <a:srgbClr val="FF0000"/>
                </a:solidFill>
              </a:rPr>
              <a:t>X</a:t>
            </a:r>
            <a:r>
              <a:rPr lang="ru-RU" dirty="0" smtClean="0"/>
              <a:t> (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9</a:t>
            </a:r>
            <a:r>
              <a:rPr lang="ru-RU" dirty="0" smtClean="0"/>
              <a:t>- </a:t>
            </a:r>
            <a:r>
              <a:rPr lang="ru-RU" dirty="0" smtClean="0">
                <a:solidFill>
                  <a:srgbClr val="FF0000"/>
                </a:solidFill>
              </a:rPr>
              <a:t>I</a:t>
            </a:r>
            <a:r>
              <a:rPr lang="en-US" dirty="0" smtClean="0">
                <a:solidFill>
                  <a:srgbClr val="FF0000"/>
                </a:solidFill>
              </a:rPr>
              <a:t>X</a:t>
            </a:r>
            <a:r>
              <a:rPr lang="ru-RU" dirty="0" smtClean="0"/>
              <a:t>;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11</a:t>
            </a:r>
            <a:r>
              <a:rPr lang="ru-RU" dirty="0" smtClean="0"/>
              <a:t>-</a:t>
            </a:r>
            <a:r>
              <a:rPr lang="en-US" dirty="0" smtClean="0">
                <a:solidFill>
                  <a:srgbClr val="FF0000"/>
                </a:solidFill>
              </a:rPr>
              <a:t>X</a:t>
            </a:r>
            <a:r>
              <a:rPr lang="ru-RU" dirty="0" smtClean="0">
                <a:solidFill>
                  <a:srgbClr val="FF0000"/>
                </a:solidFill>
              </a:rPr>
              <a:t>II</a:t>
            </a:r>
            <a:r>
              <a:rPr lang="ru-RU" dirty="0" smtClean="0"/>
              <a:t>;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20</a:t>
            </a:r>
            <a:r>
              <a:rPr lang="ru-RU" dirty="0" smtClean="0"/>
              <a:t>-</a:t>
            </a:r>
            <a:r>
              <a:rPr lang="en-US" dirty="0" smtClean="0">
                <a:solidFill>
                  <a:srgbClr val="FF0000"/>
                </a:solidFill>
              </a:rPr>
              <a:t>XX</a:t>
            </a:r>
            <a:r>
              <a:rPr lang="ru-RU" dirty="0" smtClean="0"/>
              <a:t>), 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50</a:t>
            </a:r>
            <a:r>
              <a:rPr lang="ru-RU" dirty="0" smtClean="0"/>
              <a:t> </a:t>
            </a:r>
            <a:r>
              <a:rPr lang="ru-RU" dirty="0"/>
              <a:t>- </a:t>
            </a:r>
            <a:r>
              <a:rPr lang="ru-RU" dirty="0">
                <a:solidFill>
                  <a:srgbClr val="FF0000"/>
                </a:solidFill>
              </a:rPr>
              <a:t>L</a:t>
            </a:r>
            <a:r>
              <a:rPr lang="ru-RU" dirty="0"/>
              <a:t>, </a:t>
            </a:r>
            <a:endParaRPr lang="ru-RU" dirty="0" smtClean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100</a:t>
            </a:r>
            <a:r>
              <a:rPr lang="ru-RU" dirty="0" smtClean="0"/>
              <a:t> </a:t>
            </a:r>
            <a:r>
              <a:rPr lang="ru-RU" dirty="0"/>
              <a:t>- </a:t>
            </a:r>
            <a:r>
              <a:rPr lang="ru-RU" dirty="0">
                <a:solidFill>
                  <a:srgbClr val="FF0000"/>
                </a:solidFill>
              </a:rPr>
              <a:t>C</a:t>
            </a:r>
            <a:r>
              <a:rPr lang="ru-RU" dirty="0"/>
              <a:t>, </a:t>
            </a:r>
            <a:endParaRPr lang="ru-RU" dirty="0" smtClean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500</a:t>
            </a:r>
            <a:r>
              <a:rPr lang="ru-RU" dirty="0" smtClean="0"/>
              <a:t> – </a:t>
            </a:r>
            <a:r>
              <a:rPr lang="ru-RU" dirty="0" smtClean="0">
                <a:solidFill>
                  <a:srgbClr val="FF0000"/>
                </a:solidFill>
              </a:rPr>
              <a:t>D</a:t>
            </a:r>
            <a:r>
              <a:rPr lang="ru-RU" dirty="0"/>
              <a:t>,</a:t>
            </a:r>
            <a:r>
              <a:rPr lang="ru-RU" dirty="0" smtClean="0"/>
              <a:t> 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1000</a:t>
            </a:r>
            <a:r>
              <a:rPr lang="ru-RU" dirty="0" smtClean="0"/>
              <a:t> </a:t>
            </a:r>
            <a:r>
              <a:rPr lang="ru-RU" dirty="0"/>
              <a:t>- </a:t>
            </a:r>
            <a:r>
              <a:rPr lang="ru-RU" dirty="0">
                <a:solidFill>
                  <a:srgbClr val="FF0000"/>
                </a:solidFill>
              </a:rPr>
              <a:t>M</a:t>
            </a:r>
            <a:r>
              <a:rPr lang="ru-RU" dirty="0"/>
              <a:t>. 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87900" y="1628775"/>
            <a:ext cx="3898900" cy="4968875"/>
          </a:xfrm>
        </p:spPr>
        <p:txBody>
          <a:bodyPr rtlCol="0">
            <a:normAutofit fontScale="925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dirty="0" smtClean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dirty="0" smtClean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dirty="0" smtClean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dirty="0" smtClean="0"/>
              <a:t>Пример: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dirty="0" smtClean="0">
                <a:solidFill>
                  <a:srgbClr val="FF0000"/>
                </a:solidFill>
              </a:rPr>
              <a:t>MDCCLXXXII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smtClean="0"/>
              <a:t>= </a:t>
            </a:r>
            <a:br>
              <a:rPr lang="en-US" dirty="0" smtClean="0"/>
            </a:br>
            <a:r>
              <a:rPr lang="en-US" dirty="0" smtClean="0"/>
              <a:t>=1000+500+200+50+30+2=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 smtClean="0"/>
              <a:t>=</a:t>
            </a:r>
            <a:r>
              <a:rPr lang="en-US" dirty="0" smtClean="0">
                <a:solidFill>
                  <a:srgbClr val="FF0000"/>
                </a:solidFill>
              </a:rPr>
              <a:t>1782 </a:t>
            </a:r>
            <a:r>
              <a:rPr lang="ru-RU" dirty="0" smtClean="0">
                <a:solidFill>
                  <a:srgbClr val="FF0000"/>
                </a:solidFill>
              </a:rPr>
              <a:t>год</a:t>
            </a:r>
            <a:endParaRPr lang="ru-RU" dirty="0">
              <a:solidFill>
                <a:srgbClr val="FF0000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dirty="0"/>
          </a:p>
        </p:txBody>
      </p:sp>
      <p:pic>
        <p:nvPicPr>
          <p:cNvPr id="512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23" t="19859" r="30154" b="14252"/>
          <a:stretch>
            <a:fillRect/>
          </a:stretch>
        </p:blipFill>
        <p:spPr bwMode="auto">
          <a:xfrm>
            <a:off x="5292725" y="188913"/>
            <a:ext cx="3328988" cy="435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2800" smtClean="0"/>
              <a:t>Наиболее употребляемыми в настоящее время позиционными системами являются: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850" y="1600200"/>
            <a:ext cx="8362950" cy="4525963"/>
          </a:xfrm>
        </p:spPr>
        <p:txBody>
          <a:bodyPr rtlCol="0">
            <a:normAutofit fontScale="62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4600" b="1" dirty="0" smtClean="0">
                <a:solidFill>
                  <a:srgbClr val="FF0000"/>
                </a:solidFill>
              </a:rPr>
              <a:t>2</a:t>
            </a:r>
            <a:r>
              <a:rPr lang="ru-RU" dirty="0"/>
              <a:t> — двоичная </a:t>
            </a:r>
            <a:r>
              <a:rPr lang="ru-RU" sz="2300" dirty="0"/>
              <a:t>(в дискретной математике, информатике, программировании);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4600" b="1" dirty="0">
                <a:solidFill>
                  <a:srgbClr val="FF0000"/>
                </a:solidFill>
              </a:rPr>
              <a:t>3</a:t>
            </a:r>
            <a:r>
              <a:rPr lang="ru-RU" dirty="0"/>
              <a:t> — троичная;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4600" b="1" dirty="0">
                <a:solidFill>
                  <a:srgbClr val="FF0000"/>
                </a:solidFill>
              </a:rPr>
              <a:t>8</a:t>
            </a:r>
            <a:r>
              <a:rPr lang="ru-RU" dirty="0"/>
              <a:t> — восьмеричная;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4600" b="1" dirty="0">
                <a:solidFill>
                  <a:srgbClr val="FF0000"/>
                </a:solidFill>
              </a:rPr>
              <a:t>10</a:t>
            </a:r>
            <a:r>
              <a:rPr lang="ru-RU" dirty="0"/>
              <a:t> — десятичная </a:t>
            </a:r>
            <a:r>
              <a:rPr lang="ru-RU" sz="2300" dirty="0"/>
              <a:t>(используется повсеместно);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4600" b="1" dirty="0">
                <a:solidFill>
                  <a:srgbClr val="FF0000"/>
                </a:solidFill>
              </a:rPr>
              <a:t>12</a:t>
            </a:r>
            <a:r>
              <a:rPr lang="ru-RU" dirty="0"/>
              <a:t> — двенадцатеричная </a:t>
            </a:r>
            <a:r>
              <a:rPr lang="ru-RU" sz="2300" dirty="0"/>
              <a:t>(счёт дюжинами);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4600" b="1" dirty="0">
                <a:solidFill>
                  <a:srgbClr val="FF0000"/>
                </a:solidFill>
              </a:rPr>
              <a:t>16</a:t>
            </a:r>
            <a:r>
              <a:rPr lang="ru-RU" dirty="0"/>
              <a:t> — шестнадцатеричная </a:t>
            </a:r>
            <a:r>
              <a:rPr lang="ru-RU" sz="2300" dirty="0"/>
              <a:t>(используется в программировании, информатике);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4600" b="1" dirty="0">
                <a:solidFill>
                  <a:srgbClr val="FF0000"/>
                </a:solidFill>
              </a:rPr>
              <a:t>60</a:t>
            </a:r>
            <a:r>
              <a:rPr lang="ru-RU" dirty="0"/>
              <a:t> — шестидесятеричная </a:t>
            </a:r>
            <a:r>
              <a:rPr lang="ru-RU" sz="2300" dirty="0"/>
              <a:t>(единицы измерения времени, измерение углов и, в частности, координат, долготы и широты).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dirty="0" smtClean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dirty="0" smtClean="0"/>
              <a:t>В </a:t>
            </a:r>
            <a:r>
              <a:rPr lang="ru-RU" dirty="0"/>
              <a:t>позиционных системах чем больше основание системы, тем меньшее количество разрядов (то есть записываемых цифр) требуется при записи числа.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Символы, </a:t>
            </a:r>
            <a:r>
              <a:rPr lang="ru-RU" dirty="0"/>
              <a:t>принятые </a:t>
            </a:r>
            <a:r>
              <a:rPr lang="ru-RU" dirty="0" smtClean="0"/>
              <a:t>в различных </a:t>
            </a:r>
            <a:r>
              <a:rPr lang="ru-RU" dirty="0"/>
              <a:t>системах </a:t>
            </a:r>
            <a:r>
              <a:rPr lang="ru-RU" dirty="0" smtClean="0"/>
              <a:t>счисления и их значения</a:t>
            </a: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598" cy="31069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4400"/>
                <a:gridCol w="360040"/>
                <a:gridCol w="360040"/>
                <a:gridCol w="432048"/>
                <a:gridCol w="432048"/>
                <a:gridCol w="648072"/>
                <a:gridCol w="576064"/>
                <a:gridCol w="576064"/>
                <a:gridCol w="576064"/>
                <a:gridCol w="720080"/>
                <a:gridCol w="432048"/>
                <a:gridCol w="432048"/>
                <a:gridCol w="432048"/>
                <a:gridCol w="432048"/>
                <a:gridCol w="432048"/>
                <a:gridCol w="432048"/>
                <a:gridCol w="442390"/>
              </a:tblGrid>
              <a:tr h="185420">
                <a:tc rowSpan="2">
                  <a:txBody>
                    <a:bodyPr/>
                    <a:lstStyle/>
                    <a:p>
                      <a:r>
                        <a:rPr lang="ru-RU" dirty="0" smtClean="0"/>
                        <a:t>Основание </a:t>
                      </a:r>
                      <a:endParaRPr lang="ru-RU" dirty="0"/>
                    </a:p>
                  </a:txBody>
                  <a:tcPr vert="vert270"/>
                </a:tc>
                <a:tc gridSpan="16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Символы  и их значения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88697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7030A0"/>
                          </a:solidFill>
                        </a:rPr>
                        <a:t>0</a:t>
                      </a:r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7030A0"/>
                          </a:solidFill>
                        </a:rPr>
                        <a:t>1</a:t>
                      </a:r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7030A0"/>
                          </a:solidFill>
                        </a:rPr>
                        <a:t>2</a:t>
                      </a:r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7030A0"/>
                          </a:solidFill>
                        </a:rPr>
                        <a:t>3</a:t>
                      </a:r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7030A0"/>
                          </a:solidFill>
                        </a:rPr>
                        <a:t>4</a:t>
                      </a:r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7030A0"/>
                          </a:solidFill>
                        </a:rPr>
                        <a:t>5</a:t>
                      </a:r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7030A0"/>
                          </a:solidFill>
                        </a:rPr>
                        <a:t>6</a:t>
                      </a:r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7030A0"/>
                          </a:solidFill>
                        </a:rPr>
                        <a:t>7</a:t>
                      </a:r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7030A0"/>
                          </a:solidFill>
                        </a:rPr>
                        <a:t>8</a:t>
                      </a:r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7030A0"/>
                          </a:solidFill>
                        </a:rPr>
                        <a:t>9</a:t>
                      </a:r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7030A0"/>
                          </a:solidFill>
                        </a:rPr>
                        <a:t>10</a:t>
                      </a:r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7030A0"/>
                          </a:solidFill>
                        </a:rPr>
                        <a:t>11</a:t>
                      </a:r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7030A0"/>
                          </a:solidFill>
                        </a:rPr>
                        <a:t>12</a:t>
                      </a:r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7030A0"/>
                          </a:solidFill>
                        </a:rPr>
                        <a:t>13</a:t>
                      </a:r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7030A0"/>
                          </a:solidFill>
                        </a:rPr>
                        <a:t>14</a:t>
                      </a:r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7030A0"/>
                          </a:solidFill>
                        </a:rPr>
                        <a:t>15</a:t>
                      </a:r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10</a:t>
                      </a:r>
                      <a:endParaRPr lang="ru-RU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11</a:t>
                      </a:r>
                      <a:endParaRPr lang="ru-RU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100</a:t>
                      </a:r>
                      <a:endParaRPr lang="ru-RU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101</a:t>
                      </a:r>
                      <a:endParaRPr lang="ru-RU" sz="1800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110</a:t>
                      </a:r>
                      <a:endParaRPr lang="ru-RU" sz="1800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111</a:t>
                      </a:r>
                      <a:endParaRPr lang="ru-RU" sz="1800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1000</a:t>
                      </a:r>
                      <a:endParaRPr lang="ru-RU" sz="1800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…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80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endParaRPr lang="ru-RU" sz="1800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80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11</a:t>
                      </a:r>
                      <a:endParaRPr lang="ru-RU" sz="1800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80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  <a:endParaRPr lang="ru-RU" sz="1800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80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  <a:endParaRPr lang="ru-RU" sz="1800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80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21</a:t>
                      </a:r>
                      <a:endParaRPr lang="ru-RU" sz="1800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80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22</a:t>
                      </a:r>
                      <a:endParaRPr lang="ru-RU" sz="1800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/>
                      <a:r>
                        <a:rPr lang="ru-RU" sz="180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…</a:t>
                      </a:r>
                      <a:endParaRPr lang="ru-RU" sz="1800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/>
                      <a:r>
                        <a:rPr lang="ru-RU" sz="180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endParaRPr lang="ru-RU" sz="1800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/>
                      <a:r>
                        <a:rPr lang="ru-RU" sz="180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11</a:t>
                      </a:r>
                      <a:endParaRPr lang="ru-RU" sz="1800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/>
                      <a:r>
                        <a:rPr lang="ru-RU" sz="180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  <a:endParaRPr lang="ru-RU" sz="1800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/>
                      <a:r>
                        <a:rPr lang="ru-RU" sz="180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  <a:endParaRPr lang="ru-RU" sz="1800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/>
                      <a:r>
                        <a:rPr lang="ru-RU" sz="180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14</a:t>
                      </a:r>
                      <a:endParaRPr lang="ru-RU" sz="1800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/>
                      <a:r>
                        <a:rPr lang="ru-RU" sz="180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  <a:endParaRPr lang="ru-RU" sz="1800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/>
                      <a:r>
                        <a:rPr lang="ru-RU" sz="180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16</a:t>
                      </a:r>
                      <a:endParaRPr lang="ru-RU" sz="1800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/>
                      <a:r>
                        <a:rPr lang="ru-RU" sz="180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17</a:t>
                      </a:r>
                      <a:endParaRPr lang="ru-RU" sz="1800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/>
                      <a:r>
                        <a:rPr lang="ru-RU" sz="180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endParaRPr lang="ru-RU" sz="1800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/>
                      <a:r>
                        <a:rPr lang="ru-RU" sz="180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11</a:t>
                      </a:r>
                      <a:endParaRPr lang="ru-RU" sz="1800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/>
                      <a:r>
                        <a:rPr lang="ru-RU" sz="180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  <a:endParaRPr lang="ru-RU" sz="1800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/>
                      <a:r>
                        <a:rPr lang="ru-RU" sz="180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  <a:endParaRPr lang="ru-RU" sz="1800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14</a:t>
                      </a:r>
                      <a:endParaRPr lang="ru-RU" sz="1800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  <a:endParaRPr lang="ru-RU" sz="1800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16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pPr eaLnBrk="1" hangingPunct="1"/>
            <a:r>
              <a:rPr lang="ru-RU" altLang="ru-RU" sz="3600" smtClean="0"/>
              <a:t>Число в позиционной системе счисления</a:t>
            </a:r>
          </a:p>
        </p:txBody>
      </p:sp>
      <p:sp>
        <p:nvSpPr>
          <p:cNvPr id="8195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913"/>
          </a:xfrm>
        </p:spPr>
        <p:txBody>
          <a:bodyPr/>
          <a:lstStyle/>
          <a:p>
            <a:pPr eaLnBrk="1" hangingPunct="1"/>
            <a:endParaRPr lang="ru-RU" altLang="ru-RU" smtClean="0"/>
          </a:p>
          <a:p>
            <a:pPr eaLnBrk="1" hangingPunct="1"/>
            <a:endParaRPr lang="ru-RU" altLang="ru-RU" sz="2400" smtClean="0"/>
          </a:p>
          <a:p>
            <a:pPr eaLnBrk="1" hangingPunct="1"/>
            <a:r>
              <a:rPr lang="ru-RU" altLang="ru-RU" sz="2400" smtClean="0"/>
              <a:t>где </a:t>
            </a:r>
            <a:r>
              <a:rPr lang="en-US" altLang="ru-RU" sz="2400" b="1" i="1" smtClean="0">
                <a:solidFill>
                  <a:srgbClr val="7030A0"/>
                </a:solidFill>
              </a:rPr>
              <a:t>a</a:t>
            </a:r>
            <a:r>
              <a:rPr lang="en-US" altLang="ru-RU" sz="2400" b="1" i="1" baseline="-25000" smtClean="0">
                <a:solidFill>
                  <a:srgbClr val="7030A0"/>
                </a:solidFill>
              </a:rPr>
              <a:t>k</a:t>
            </a:r>
            <a:r>
              <a:rPr lang="ru-RU" altLang="ru-RU" sz="2400" smtClean="0"/>
              <a:t> — это целые числа, называемые цифрами, их значения </a:t>
            </a:r>
            <a:r>
              <a:rPr lang="ru-RU" altLang="ru-RU" sz="2400" i="1" smtClean="0"/>
              <a:t>0 ≤ </a:t>
            </a:r>
            <a:r>
              <a:rPr lang="en-US" altLang="ru-RU" sz="2400" i="1" smtClean="0"/>
              <a:t>a</a:t>
            </a:r>
            <a:r>
              <a:rPr lang="en-US" altLang="ru-RU" sz="2400" i="1" baseline="-25000" smtClean="0"/>
              <a:t>k </a:t>
            </a:r>
            <a:r>
              <a:rPr lang="ru-RU" altLang="ru-RU" sz="2400" i="1" smtClean="0"/>
              <a:t>≤ (</a:t>
            </a:r>
            <a:r>
              <a:rPr lang="en-US" altLang="ru-RU" sz="2400" i="1" smtClean="0"/>
              <a:t>b –</a:t>
            </a:r>
            <a:r>
              <a:rPr lang="ru-RU" altLang="ru-RU" sz="2400" i="1" smtClean="0"/>
              <a:t> 1).</a:t>
            </a:r>
            <a:endParaRPr lang="en-US" altLang="ru-RU" sz="2400" i="1" smtClean="0"/>
          </a:p>
          <a:p>
            <a:pPr eaLnBrk="1" hangingPunct="1"/>
            <a:r>
              <a:rPr lang="en-US" altLang="ru-RU" sz="2400" b="1" i="1" smtClean="0">
                <a:solidFill>
                  <a:srgbClr val="7030A0"/>
                </a:solidFill>
              </a:rPr>
              <a:t>b</a:t>
            </a:r>
            <a:r>
              <a:rPr lang="en-US" altLang="ru-RU" sz="2400" i="1" smtClean="0"/>
              <a:t> - </a:t>
            </a:r>
            <a:r>
              <a:rPr lang="ru-RU" altLang="ru-RU" sz="2400" smtClean="0"/>
              <a:t>основание системы счисления — это количество символов, используемых для изображения цифр в данной системе. </a:t>
            </a:r>
            <a:endParaRPr lang="en-US" altLang="ru-RU" sz="2400" smtClean="0"/>
          </a:p>
          <a:p>
            <a:pPr eaLnBrk="1" hangingPunct="1"/>
            <a:r>
              <a:rPr lang="en-US" altLang="ru-RU" sz="2400" b="1" i="1" smtClean="0">
                <a:solidFill>
                  <a:srgbClr val="7030A0"/>
                </a:solidFill>
              </a:rPr>
              <a:t>k</a:t>
            </a:r>
            <a:r>
              <a:rPr lang="en-US" altLang="ru-RU" sz="2400" i="1" smtClean="0"/>
              <a:t> – </a:t>
            </a:r>
            <a:r>
              <a:rPr lang="ru-RU" altLang="ru-RU" sz="2400" smtClean="0"/>
              <a:t>показатель разряда и степени</a:t>
            </a:r>
            <a:endParaRPr lang="en-US" altLang="ru-RU" sz="2400" smtClean="0"/>
          </a:p>
          <a:p>
            <a:pPr eaLnBrk="1" hangingPunct="1"/>
            <a:endParaRPr lang="ru-RU" altLang="ru-RU" sz="2400" smtClean="0"/>
          </a:p>
        </p:txBody>
      </p:sp>
      <p:pic>
        <p:nvPicPr>
          <p:cNvPr id="8196" name="Picture 2" descr="x = \sum_{k=0}^{n-1} a_k b^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1196975"/>
            <a:ext cx="2255837" cy="107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Перевод целых чисел </a:t>
            </a:r>
            <a:br>
              <a:rPr lang="ru-RU" dirty="0" smtClean="0"/>
            </a:br>
            <a:r>
              <a:rPr lang="ru-RU" dirty="0" smtClean="0"/>
              <a:t>из любой системы в десятичную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468313" y="1916113"/>
            <a:ext cx="8229600" cy="4525962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4300" b="1" dirty="0" smtClean="0">
                <a:solidFill>
                  <a:srgbClr val="FF0000"/>
                </a:solidFill>
              </a:rPr>
              <a:t>2</a:t>
            </a:r>
            <a:r>
              <a:rPr lang="ru-RU" sz="4300" b="1" dirty="0" smtClean="0">
                <a:solidFill>
                  <a:srgbClr val="00B050"/>
                </a:solidFill>
              </a:rPr>
              <a:t>5</a:t>
            </a:r>
            <a:r>
              <a:rPr lang="ru-RU" sz="4300" b="1" dirty="0" smtClean="0">
                <a:solidFill>
                  <a:srgbClr val="FF9900"/>
                </a:solidFill>
              </a:rPr>
              <a:t>6</a:t>
            </a:r>
            <a:r>
              <a:rPr lang="ru-RU" sz="4300" b="1" baseline="-25000" dirty="0" smtClean="0">
                <a:solidFill>
                  <a:schemeClr val="tx2">
                    <a:lumMod val="75000"/>
                  </a:schemeClr>
                </a:solidFill>
              </a:rPr>
              <a:t>10</a:t>
            </a:r>
            <a:r>
              <a:rPr lang="ru-RU" sz="4300" b="1" dirty="0" smtClean="0">
                <a:solidFill>
                  <a:schemeClr val="tx2">
                    <a:lumMod val="75000"/>
                  </a:schemeClr>
                </a:solidFill>
              </a:rPr>
              <a:t>=</a:t>
            </a:r>
            <a:r>
              <a:rPr lang="ru-RU" sz="4300" b="1" dirty="0" smtClean="0">
                <a:solidFill>
                  <a:srgbClr val="FF0000"/>
                </a:solidFill>
              </a:rPr>
              <a:t>2</a:t>
            </a:r>
            <a:r>
              <a:rPr lang="ru-RU" sz="4300" b="1" dirty="0" smtClean="0">
                <a:solidFill>
                  <a:schemeClr val="tx2">
                    <a:lumMod val="75000"/>
                  </a:schemeClr>
                </a:solidFill>
              </a:rPr>
              <a:t>*10</a:t>
            </a:r>
            <a:r>
              <a:rPr lang="ru-RU" sz="4300" b="1" baseline="30000" dirty="0" smtClean="0">
                <a:solidFill>
                  <a:schemeClr val="tx2">
                    <a:lumMod val="75000"/>
                  </a:schemeClr>
                </a:solidFill>
              </a:rPr>
              <a:t>2</a:t>
            </a:r>
            <a:r>
              <a:rPr lang="ru-RU" sz="4300" b="1" dirty="0" smtClean="0">
                <a:solidFill>
                  <a:schemeClr val="tx2">
                    <a:lumMod val="75000"/>
                  </a:schemeClr>
                </a:solidFill>
              </a:rPr>
              <a:t>+</a:t>
            </a:r>
            <a:r>
              <a:rPr lang="ru-RU" sz="4300" b="1" dirty="0" smtClean="0">
                <a:solidFill>
                  <a:srgbClr val="00B050"/>
                </a:solidFill>
              </a:rPr>
              <a:t>5</a:t>
            </a:r>
            <a:r>
              <a:rPr lang="ru-RU" sz="4300" b="1" dirty="0" smtClean="0">
                <a:solidFill>
                  <a:schemeClr val="tx2">
                    <a:lumMod val="75000"/>
                  </a:schemeClr>
                </a:solidFill>
              </a:rPr>
              <a:t>*10</a:t>
            </a:r>
            <a:r>
              <a:rPr lang="ru-RU" sz="4300" b="1" baseline="30000" dirty="0" smtClean="0">
                <a:solidFill>
                  <a:schemeClr val="tx2">
                    <a:lumMod val="75000"/>
                  </a:schemeClr>
                </a:solidFill>
              </a:rPr>
              <a:t>1</a:t>
            </a:r>
            <a:r>
              <a:rPr lang="ru-RU" sz="4300" b="1" dirty="0" smtClean="0">
                <a:solidFill>
                  <a:schemeClr val="tx2">
                    <a:lumMod val="75000"/>
                  </a:schemeClr>
                </a:solidFill>
              </a:rPr>
              <a:t>+</a:t>
            </a:r>
            <a:r>
              <a:rPr lang="ru-RU" sz="4300" b="1" dirty="0" smtClean="0">
                <a:solidFill>
                  <a:srgbClr val="FF9900"/>
                </a:solidFill>
              </a:rPr>
              <a:t>6</a:t>
            </a:r>
            <a:r>
              <a:rPr lang="ru-RU" sz="4300" b="1" dirty="0" smtClean="0">
                <a:solidFill>
                  <a:schemeClr val="tx2">
                    <a:lumMod val="75000"/>
                  </a:schemeClr>
                </a:solidFill>
              </a:rPr>
              <a:t>*10</a:t>
            </a:r>
            <a:r>
              <a:rPr lang="ru-RU" sz="4300" b="1" baseline="30000" dirty="0" smtClean="0">
                <a:solidFill>
                  <a:schemeClr val="tx2">
                    <a:lumMod val="75000"/>
                  </a:schemeClr>
                </a:solidFill>
              </a:rPr>
              <a:t>0</a:t>
            </a:r>
            <a:endParaRPr lang="ru-RU" sz="4300" dirty="0" smtClean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800" dirty="0" smtClean="0"/>
              <a:t>10 – основание системы счисления </a:t>
            </a:r>
            <a:br>
              <a:rPr lang="ru-RU" sz="2800" dirty="0" smtClean="0"/>
            </a:br>
            <a:r>
              <a:rPr lang="ru-RU" sz="2800" dirty="0" smtClean="0"/>
              <a:t>использует в числе цифры </a:t>
            </a:r>
            <a:r>
              <a:rPr lang="ru-RU" sz="2800" b="1" dirty="0" smtClean="0">
                <a:solidFill>
                  <a:srgbClr val="7030A0"/>
                </a:solidFill>
              </a:rPr>
              <a:t>0 1 2 3 4 5 6 7 8 9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sz="1200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4000" b="1" dirty="0" smtClean="0">
                <a:solidFill>
                  <a:srgbClr val="FF0000"/>
                </a:solidFill>
              </a:rPr>
              <a:t>1</a:t>
            </a:r>
            <a:r>
              <a:rPr lang="ru-RU" sz="4000" b="1" dirty="0" smtClean="0">
                <a:solidFill>
                  <a:srgbClr val="00B050"/>
                </a:solidFill>
              </a:rPr>
              <a:t>7</a:t>
            </a:r>
            <a:r>
              <a:rPr lang="ru-RU" sz="4000" b="1" dirty="0" smtClean="0">
                <a:solidFill>
                  <a:srgbClr val="FF9900"/>
                </a:solidFill>
              </a:rPr>
              <a:t>3</a:t>
            </a:r>
            <a:r>
              <a:rPr lang="ru-RU" sz="4000" baseline="-25000" dirty="0" smtClean="0"/>
              <a:t>8</a:t>
            </a:r>
            <a:r>
              <a:rPr lang="ru-RU" sz="4000" dirty="0" smtClean="0"/>
              <a:t>=</a:t>
            </a:r>
            <a:r>
              <a:rPr lang="ru-RU" sz="4000" b="1" dirty="0" smtClean="0">
                <a:solidFill>
                  <a:srgbClr val="FF0000"/>
                </a:solidFill>
              </a:rPr>
              <a:t>1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*8</a:t>
            </a:r>
            <a:r>
              <a:rPr lang="ru-RU" sz="4000" b="1" baseline="30000" dirty="0" smtClean="0">
                <a:solidFill>
                  <a:schemeClr val="tx2">
                    <a:lumMod val="75000"/>
                  </a:schemeClr>
                </a:solidFill>
              </a:rPr>
              <a:t>2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+</a:t>
            </a:r>
            <a:r>
              <a:rPr lang="ru-RU" sz="4000" b="1" dirty="0" smtClean="0">
                <a:solidFill>
                  <a:srgbClr val="00B050"/>
                </a:solidFill>
              </a:rPr>
              <a:t>7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*8</a:t>
            </a:r>
            <a:r>
              <a:rPr lang="ru-RU" sz="4000" b="1" baseline="30000" dirty="0" smtClean="0">
                <a:solidFill>
                  <a:schemeClr val="tx2">
                    <a:lumMod val="75000"/>
                  </a:schemeClr>
                </a:solidFill>
              </a:rPr>
              <a:t>1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+</a:t>
            </a:r>
            <a:r>
              <a:rPr lang="ru-RU" sz="4000" b="1" dirty="0" smtClean="0">
                <a:solidFill>
                  <a:srgbClr val="FF9900"/>
                </a:solidFill>
              </a:rPr>
              <a:t>3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*8</a:t>
            </a:r>
            <a:r>
              <a:rPr lang="ru-RU" sz="4000" b="1" baseline="30000" dirty="0" smtClean="0">
                <a:solidFill>
                  <a:schemeClr val="tx2">
                    <a:lumMod val="75000"/>
                  </a:schemeClr>
                </a:solidFill>
              </a:rPr>
              <a:t>0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=64+56+3=123</a:t>
            </a:r>
            <a:r>
              <a:rPr lang="ru-RU" sz="4000" b="1" baseline="-25000" dirty="0" smtClean="0">
                <a:solidFill>
                  <a:schemeClr val="tx2">
                    <a:lumMod val="75000"/>
                  </a:schemeClr>
                </a:solidFill>
              </a:rPr>
              <a:t>10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800" kern="800" dirty="0" smtClean="0"/>
              <a:t>8 </a:t>
            </a:r>
            <a:r>
              <a:rPr lang="ru-RU" sz="2800" kern="800" dirty="0"/>
              <a:t>– основание системы счисления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800" kern="800" dirty="0" smtClean="0"/>
              <a:t>использует </a:t>
            </a:r>
            <a:r>
              <a:rPr lang="ru-RU" sz="2800" kern="800" dirty="0"/>
              <a:t>в числе цифры </a:t>
            </a:r>
            <a:r>
              <a:rPr lang="ru-RU" sz="2800" b="1" kern="800" dirty="0">
                <a:solidFill>
                  <a:srgbClr val="7030A0"/>
                </a:solidFill>
              </a:rPr>
              <a:t>0 1 2 3 4 5 6 </a:t>
            </a:r>
            <a:r>
              <a:rPr lang="ru-RU" sz="2800" b="1" kern="800" dirty="0" smtClean="0">
                <a:solidFill>
                  <a:srgbClr val="7030A0"/>
                </a:solidFill>
              </a:rPr>
              <a:t>7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/>
              <a:t>Перевод </a:t>
            </a:r>
            <a:r>
              <a:rPr lang="ru-RU" dirty="0" smtClean="0"/>
              <a:t>целых чисел </a:t>
            </a:r>
            <a:br>
              <a:rPr lang="ru-RU" dirty="0" smtClean="0"/>
            </a:br>
            <a:r>
              <a:rPr lang="ru-RU" dirty="0" smtClean="0"/>
              <a:t>из </a:t>
            </a:r>
            <a:r>
              <a:rPr lang="ru-RU" dirty="0"/>
              <a:t>любой системы в десятичную</a:t>
            </a: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250825" y="1700213"/>
            <a:ext cx="8447088" cy="4814887"/>
          </a:xfrm>
        </p:spPr>
        <p:txBody>
          <a:bodyPr rtlCol="0">
            <a:normAutofit lnSpcReduction="1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4300" b="1" dirty="0" smtClean="0">
                <a:solidFill>
                  <a:srgbClr val="FF0000"/>
                </a:solidFill>
              </a:rPr>
              <a:t>5</a:t>
            </a:r>
            <a:r>
              <a:rPr lang="en-US" sz="4300" b="1" dirty="0" smtClean="0">
                <a:solidFill>
                  <a:srgbClr val="00B050"/>
                </a:solidFill>
              </a:rPr>
              <a:t>A</a:t>
            </a:r>
            <a:r>
              <a:rPr lang="en-US" sz="4300" b="1" dirty="0" smtClean="0">
                <a:solidFill>
                  <a:srgbClr val="FF9900"/>
                </a:solidFill>
              </a:rPr>
              <a:t>C</a:t>
            </a:r>
            <a:r>
              <a:rPr lang="ru-RU" sz="4300" baseline="-25000" dirty="0" smtClean="0"/>
              <a:t>16</a:t>
            </a:r>
            <a:r>
              <a:rPr lang="ru-RU" sz="4300" dirty="0" smtClean="0"/>
              <a:t>=</a:t>
            </a:r>
            <a:r>
              <a:rPr lang="en-US" sz="4300" b="1" dirty="0" smtClean="0">
                <a:solidFill>
                  <a:srgbClr val="FF0000"/>
                </a:solidFill>
              </a:rPr>
              <a:t>5</a:t>
            </a:r>
            <a:r>
              <a:rPr lang="ru-RU" sz="4300" b="1" dirty="0" smtClean="0">
                <a:solidFill>
                  <a:schemeClr val="tx2">
                    <a:lumMod val="75000"/>
                  </a:schemeClr>
                </a:solidFill>
              </a:rPr>
              <a:t>*</a:t>
            </a:r>
            <a:r>
              <a:rPr lang="en-US" sz="4300" b="1" dirty="0" smtClean="0">
                <a:solidFill>
                  <a:schemeClr val="tx2">
                    <a:lumMod val="75000"/>
                  </a:schemeClr>
                </a:solidFill>
              </a:rPr>
              <a:t>16</a:t>
            </a:r>
            <a:r>
              <a:rPr lang="ru-RU" sz="4300" b="1" baseline="30000" dirty="0" smtClean="0">
                <a:solidFill>
                  <a:schemeClr val="tx2">
                    <a:lumMod val="75000"/>
                  </a:schemeClr>
                </a:solidFill>
              </a:rPr>
              <a:t>2</a:t>
            </a:r>
            <a:r>
              <a:rPr lang="ru-RU" sz="4300" b="1" dirty="0" smtClean="0">
                <a:solidFill>
                  <a:schemeClr val="tx2">
                    <a:lumMod val="75000"/>
                  </a:schemeClr>
                </a:solidFill>
              </a:rPr>
              <a:t>+</a:t>
            </a:r>
            <a:r>
              <a:rPr lang="en-US" sz="4300" b="1" dirty="0" smtClean="0">
                <a:solidFill>
                  <a:srgbClr val="00B050"/>
                </a:solidFill>
              </a:rPr>
              <a:t>A</a:t>
            </a:r>
            <a:r>
              <a:rPr lang="ru-RU" sz="4300" b="1" dirty="0" smtClean="0">
                <a:solidFill>
                  <a:schemeClr val="tx2">
                    <a:lumMod val="75000"/>
                  </a:schemeClr>
                </a:solidFill>
              </a:rPr>
              <a:t>*</a:t>
            </a:r>
            <a:r>
              <a:rPr lang="en-US" sz="4300" b="1" dirty="0" smtClean="0">
                <a:solidFill>
                  <a:schemeClr val="tx2">
                    <a:lumMod val="75000"/>
                  </a:schemeClr>
                </a:solidFill>
              </a:rPr>
              <a:t>16</a:t>
            </a:r>
            <a:r>
              <a:rPr lang="ru-RU" sz="4300" b="1" baseline="30000" dirty="0" smtClean="0">
                <a:solidFill>
                  <a:schemeClr val="tx2">
                    <a:lumMod val="75000"/>
                  </a:schemeClr>
                </a:solidFill>
              </a:rPr>
              <a:t>1</a:t>
            </a:r>
            <a:r>
              <a:rPr lang="ru-RU" sz="4300" b="1" dirty="0" smtClean="0">
                <a:solidFill>
                  <a:schemeClr val="tx2">
                    <a:lumMod val="75000"/>
                  </a:schemeClr>
                </a:solidFill>
              </a:rPr>
              <a:t>+</a:t>
            </a:r>
            <a:r>
              <a:rPr lang="en-US" sz="4300" b="1" dirty="0" smtClean="0">
                <a:solidFill>
                  <a:srgbClr val="FF9900"/>
                </a:solidFill>
              </a:rPr>
              <a:t>C</a:t>
            </a:r>
            <a:r>
              <a:rPr lang="ru-RU" sz="4300" b="1" dirty="0" smtClean="0">
                <a:solidFill>
                  <a:schemeClr val="tx2">
                    <a:lumMod val="75000"/>
                  </a:schemeClr>
                </a:solidFill>
              </a:rPr>
              <a:t>*</a:t>
            </a:r>
            <a:r>
              <a:rPr lang="en-US" sz="4300" b="1" dirty="0" smtClean="0">
                <a:solidFill>
                  <a:schemeClr val="tx2">
                    <a:lumMod val="75000"/>
                  </a:schemeClr>
                </a:solidFill>
              </a:rPr>
              <a:t>16</a:t>
            </a:r>
            <a:r>
              <a:rPr lang="ru-RU" sz="4300" b="1" baseline="30000" dirty="0" smtClean="0">
                <a:solidFill>
                  <a:schemeClr val="tx2">
                    <a:lumMod val="75000"/>
                  </a:schemeClr>
                </a:solidFill>
              </a:rPr>
              <a:t>0</a:t>
            </a:r>
            <a:r>
              <a:rPr lang="ru-RU" sz="4300" b="1" dirty="0" smtClean="0">
                <a:solidFill>
                  <a:schemeClr val="tx2">
                    <a:lumMod val="75000"/>
                  </a:schemeClr>
                </a:solidFill>
              </a:rPr>
              <a:t> =</a:t>
            </a:r>
            <a:r>
              <a:rPr lang="ru-RU" sz="4300" b="1" baseline="30000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sz="4300" b="1" baseline="300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4300" b="1" dirty="0" smtClean="0">
                <a:solidFill>
                  <a:schemeClr val="tx2">
                    <a:lumMod val="75000"/>
                  </a:schemeClr>
                </a:solidFill>
              </a:rPr>
              <a:t>=1280+160+11=1451</a:t>
            </a:r>
            <a:r>
              <a:rPr lang="ru-RU" sz="4300" b="1" baseline="-25000" dirty="0" smtClean="0">
                <a:solidFill>
                  <a:schemeClr val="tx2">
                    <a:lumMod val="75000"/>
                  </a:schemeClr>
                </a:solidFill>
              </a:rPr>
              <a:t>10</a:t>
            </a:r>
            <a:endParaRPr lang="ru-RU" sz="4300" b="1" baseline="-25000" dirty="0">
              <a:solidFill>
                <a:schemeClr val="tx2">
                  <a:lumMod val="75000"/>
                </a:schemeClr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800" dirty="0" smtClean="0"/>
              <a:t>16 </a:t>
            </a:r>
            <a:r>
              <a:rPr lang="ru-RU" sz="2800" dirty="0"/>
              <a:t>– основание системы счисления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600" dirty="0" smtClean="0"/>
              <a:t>Использует </a:t>
            </a:r>
            <a:r>
              <a:rPr lang="ru-RU" sz="2600" dirty="0"/>
              <a:t>в числе цифры </a:t>
            </a:r>
            <a:r>
              <a:rPr lang="ru-RU" sz="2600" b="1" dirty="0">
                <a:solidFill>
                  <a:srgbClr val="7030A0"/>
                </a:solidFill>
              </a:rPr>
              <a:t>0 1 2 3 4 5 6 </a:t>
            </a:r>
            <a:r>
              <a:rPr lang="ru-RU" sz="2600" b="1" dirty="0" smtClean="0">
                <a:solidFill>
                  <a:srgbClr val="7030A0"/>
                </a:solidFill>
              </a:rPr>
              <a:t>7</a:t>
            </a:r>
            <a:r>
              <a:rPr lang="en-US" sz="2600" b="1" dirty="0" smtClean="0">
                <a:solidFill>
                  <a:srgbClr val="7030A0"/>
                </a:solidFill>
              </a:rPr>
              <a:t> 8 9 A B C D E F</a:t>
            </a:r>
            <a:endParaRPr lang="ru-RU" sz="2600" b="1" dirty="0" smtClean="0">
              <a:solidFill>
                <a:srgbClr val="7030A0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sz="2600" b="1" dirty="0">
              <a:solidFill>
                <a:srgbClr val="7030A0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4000" b="1" dirty="0" smtClean="0">
                <a:solidFill>
                  <a:srgbClr val="FF0000"/>
                </a:solidFill>
              </a:rPr>
              <a:t>0</a:t>
            </a:r>
            <a:r>
              <a:rPr lang="ru-RU" sz="4000" b="1" dirty="0" smtClean="0">
                <a:solidFill>
                  <a:srgbClr val="00B050"/>
                </a:solidFill>
              </a:rPr>
              <a:t>1</a:t>
            </a:r>
            <a:r>
              <a:rPr lang="ru-RU" sz="4000" b="1" dirty="0" smtClean="0">
                <a:solidFill>
                  <a:srgbClr val="FF9900"/>
                </a:solidFill>
              </a:rPr>
              <a:t>0</a:t>
            </a:r>
            <a:r>
              <a:rPr lang="ru-RU" sz="4000" b="1" dirty="0" smtClean="0">
                <a:solidFill>
                  <a:srgbClr val="7030A0"/>
                </a:solidFill>
              </a:rPr>
              <a:t>1</a:t>
            </a:r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</a:rPr>
              <a:t>1</a:t>
            </a:r>
            <a:r>
              <a:rPr lang="ru-RU" sz="4000" baseline="-25000" dirty="0" smtClean="0"/>
              <a:t>2</a:t>
            </a:r>
            <a:r>
              <a:rPr lang="ru-RU" sz="4000" dirty="0" smtClean="0"/>
              <a:t>=</a:t>
            </a:r>
            <a:r>
              <a:rPr lang="ru-RU" sz="4000" b="1" dirty="0" smtClean="0">
                <a:solidFill>
                  <a:srgbClr val="FF0000"/>
                </a:solidFill>
              </a:rPr>
              <a:t>0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*2</a:t>
            </a:r>
            <a:r>
              <a:rPr lang="ru-RU" sz="4000" b="1" baseline="30000" dirty="0" smtClean="0">
                <a:solidFill>
                  <a:schemeClr val="tx2">
                    <a:lumMod val="75000"/>
                  </a:schemeClr>
                </a:solidFill>
              </a:rPr>
              <a:t>4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+</a:t>
            </a:r>
            <a:r>
              <a:rPr lang="ru-RU" sz="4000" b="1" dirty="0" smtClean="0">
                <a:solidFill>
                  <a:srgbClr val="00B050"/>
                </a:solidFill>
              </a:rPr>
              <a:t>1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*2</a:t>
            </a:r>
            <a:r>
              <a:rPr lang="ru-RU" sz="4000" b="1" baseline="30000" dirty="0" smtClean="0">
                <a:solidFill>
                  <a:schemeClr val="tx2">
                    <a:lumMod val="75000"/>
                  </a:schemeClr>
                </a:solidFill>
              </a:rPr>
              <a:t>3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+</a:t>
            </a:r>
            <a:r>
              <a:rPr lang="ru-RU" sz="4000" b="1" dirty="0" smtClean="0">
                <a:solidFill>
                  <a:srgbClr val="FF9900"/>
                </a:solidFill>
              </a:rPr>
              <a:t>0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*2</a:t>
            </a:r>
            <a:r>
              <a:rPr lang="ru-RU" sz="4000" b="1" baseline="30000" dirty="0" smtClean="0">
                <a:solidFill>
                  <a:schemeClr val="tx2">
                    <a:lumMod val="75000"/>
                  </a:schemeClr>
                </a:solidFill>
              </a:rPr>
              <a:t>2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+</a:t>
            </a:r>
            <a:r>
              <a:rPr lang="ru-RU" sz="4000" b="1" dirty="0" smtClean="0">
                <a:solidFill>
                  <a:srgbClr val="7030A0"/>
                </a:solidFill>
              </a:rPr>
              <a:t>1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*2</a:t>
            </a:r>
            <a:r>
              <a:rPr lang="ru-RU" sz="4000" b="1" baseline="30000" dirty="0" smtClean="0">
                <a:solidFill>
                  <a:schemeClr val="tx2">
                    <a:lumMod val="75000"/>
                  </a:schemeClr>
                </a:solidFill>
              </a:rPr>
              <a:t>1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+</a:t>
            </a:r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</a:rPr>
              <a:t>1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*2</a:t>
            </a:r>
            <a:r>
              <a:rPr lang="ru-RU" sz="4000" b="1" baseline="30000" dirty="0" smtClean="0">
                <a:solidFill>
                  <a:schemeClr val="tx2">
                    <a:lumMod val="75000"/>
                  </a:schemeClr>
                </a:solidFill>
              </a:rPr>
              <a:t>0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 =</a:t>
            </a:r>
            <a:b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0*16+1*8+0*4+1*2+1*1=8+2+1=11</a:t>
            </a:r>
            <a:r>
              <a:rPr lang="ru-RU" sz="4000" b="1" baseline="-25000" dirty="0" smtClean="0">
                <a:solidFill>
                  <a:schemeClr val="tx2">
                    <a:lumMod val="75000"/>
                  </a:schemeClr>
                </a:solidFill>
              </a:rPr>
              <a:t>10</a:t>
            </a:r>
            <a:endParaRPr lang="ru-RU" sz="4000" b="1" baseline="-25000" dirty="0">
              <a:solidFill>
                <a:schemeClr val="tx2">
                  <a:lumMod val="75000"/>
                </a:schemeClr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400" dirty="0" smtClean="0"/>
              <a:t>2 </a:t>
            </a:r>
            <a:r>
              <a:rPr lang="ru-RU" sz="2400" dirty="0"/>
              <a:t>– основание системы счисления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400" dirty="0"/>
              <a:t>Использует в числе цифры </a:t>
            </a:r>
            <a:r>
              <a:rPr lang="ru-RU" sz="2400" b="1" dirty="0">
                <a:solidFill>
                  <a:srgbClr val="7030A0"/>
                </a:solidFill>
              </a:rPr>
              <a:t>0 </a:t>
            </a:r>
            <a:r>
              <a:rPr lang="ru-RU" sz="2400" b="1" dirty="0" smtClean="0">
                <a:solidFill>
                  <a:srgbClr val="7030A0"/>
                </a:solidFill>
              </a:rPr>
              <a:t>1</a:t>
            </a:r>
            <a:endParaRPr lang="ru-RU" sz="24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Перевод   дробных  чисел </a:t>
            </a:r>
            <a:br>
              <a:rPr lang="ru-RU" dirty="0" smtClean="0"/>
            </a:br>
            <a:r>
              <a:rPr lang="ru-RU" dirty="0" smtClean="0"/>
              <a:t>из любой системы в десятичную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468313" y="1916113"/>
            <a:ext cx="8229600" cy="4525962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b="1" dirty="0" smtClean="0">
                <a:solidFill>
                  <a:srgbClr val="FF0000"/>
                </a:solidFill>
              </a:rPr>
              <a:t>2</a:t>
            </a:r>
            <a:r>
              <a:rPr lang="ru-RU" b="1" dirty="0" smtClean="0">
                <a:solidFill>
                  <a:srgbClr val="00B050"/>
                </a:solidFill>
              </a:rPr>
              <a:t>5</a:t>
            </a:r>
            <a:r>
              <a:rPr lang="ru-RU" b="1" dirty="0" smtClean="0">
                <a:solidFill>
                  <a:srgbClr val="FF9900"/>
                </a:solidFill>
              </a:rPr>
              <a:t>6,</a:t>
            </a:r>
            <a:r>
              <a:rPr lang="ru-RU" b="1" dirty="0" smtClean="0">
                <a:solidFill>
                  <a:srgbClr val="0070C0"/>
                </a:solidFill>
              </a:rPr>
              <a:t>0</a:t>
            </a:r>
            <a:r>
              <a:rPr lang="ru-RU" b="1" dirty="0" smtClean="0">
                <a:solidFill>
                  <a:srgbClr val="FF00FF"/>
                </a:solidFill>
              </a:rPr>
              <a:t>2</a:t>
            </a:r>
            <a:r>
              <a:rPr lang="ru-RU" b="1" baseline="-25000" dirty="0" smtClean="0">
                <a:solidFill>
                  <a:schemeClr val="tx2">
                    <a:lumMod val="75000"/>
                  </a:schemeClr>
                </a:solidFill>
              </a:rPr>
              <a:t>10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=</a:t>
            </a:r>
            <a:r>
              <a:rPr lang="ru-RU" b="1" dirty="0" smtClean="0">
                <a:solidFill>
                  <a:srgbClr val="FF0000"/>
                </a:solidFill>
              </a:rPr>
              <a:t>2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*10</a:t>
            </a:r>
            <a:r>
              <a:rPr lang="ru-RU" b="1" baseline="30000" dirty="0" smtClean="0">
                <a:solidFill>
                  <a:schemeClr val="tx2">
                    <a:lumMod val="75000"/>
                  </a:schemeClr>
                </a:solidFill>
              </a:rPr>
              <a:t>2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+</a:t>
            </a:r>
            <a:r>
              <a:rPr lang="ru-RU" b="1" dirty="0" smtClean="0">
                <a:solidFill>
                  <a:srgbClr val="00B050"/>
                </a:solidFill>
              </a:rPr>
              <a:t>5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*10</a:t>
            </a:r>
            <a:r>
              <a:rPr lang="ru-RU" b="1" baseline="30000" dirty="0" smtClean="0">
                <a:solidFill>
                  <a:schemeClr val="tx2">
                    <a:lumMod val="75000"/>
                  </a:schemeClr>
                </a:solidFill>
              </a:rPr>
              <a:t>1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+</a:t>
            </a:r>
            <a:r>
              <a:rPr lang="ru-RU" b="1" dirty="0" smtClean="0">
                <a:solidFill>
                  <a:srgbClr val="FF9900"/>
                </a:solidFill>
              </a:rPr>
              <a:t>6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*10</a:t>
            </a:r>
            <a:r>
              <a:rPr lang="ru-RU" b="1" baseline="30000" dirty="0" smtClean="0">
                <a:solidFill>
                  <a:schemeClr val="tx2">
                    <a:lumMod val="75000"/>
                  </a:schemeClr>
                </a:solidFill>
              </a:rPr>
              <a:t>0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+</a:t>
            </a:r>
            <a:r>
              <a:rPr lang="ru-RU" b="1" dirty="0">
                <a:solidFill>
                  <a:srgbClr val="0070C0"/>
                </a:solidFill>
              </a:rPr>
              <a:t>0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*10</a:t>
            </a:r>
            <a:r>
              <a:rPr lang="ru-RU" b="1" baseline="30000" dirty="0" smtClean="0">
                <a:solidFill>
                  <a:schemeClr val="tx2">
                    <a:lumMod val="75000"/>
                  </a:schemeClr>
                </a:solidFill>
              </a:rPr>
              <a:t>-1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+</a:t>
            </a:r>
            <a:r>
              <a:rPr lang="ru-RU" b="1" dirty="0">
                <a:solidFill>
                  <a:srgbClr val="FF00FF"/>
                </a:solidFill>
              </a:rPr>
              <a:t>2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*10</a:t>
            </a:r>
            <a:r>
              <a:rPr lang="ru-RU" b="1" baseline="30000" dirty="0" smtClean="0">
                <a:solidFill>
                  <a:schemeClr val="tx2">
                    <a:lumMod val="75000"/>
                  </a:schemeClr>
                </a:solidFill>
              </a:rPr>
              <a:t>-2</a:t>
            </a:r>
            <a:endParaRPr lang="ru-RU" baseline="30000" dirty="0" smtClean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800" dirty="0" smtClean="0"/>
              <a:t>10 – основание системы счисления </a:t>
            </a:r>
            <a:br>
              <a:rPr lang="ru-RU" sz="2800" dirty="0" smtClean="0"/>
            </a:br>
            <a:endParaRPr lang="ru-RU" sz="2800" dirty="0" smtClean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sz="1200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4000" b="1" dirty="0" smtClean="0">
                <a:solidFill>
                  <a:srgbClr val="FF0000"/>
                </a:solidFill>
              </a:rPr>
              <a:t>1</a:t>
            </a:r>
            <a:r>
              <a:rPr lang="ru-RU" sz="4000" b="1" dirty="0" smtClean="0">
                <a:solidFill>
                  <a:srgbClr val="00B050"/>
                </a:solidFill>
              </a:rPr>
              <a:t>7</a:t>
            </a:r>
            <a:r>
              <a:rPr lang="ru-RU" sz="4000" b="1" dirty="0" smtClean="0">
                <a:solidFill>
                  <a:srgbClr val="FF9900"/>
                </a:solidFill>
              </a:rPr>
              <a:t>3,</a:t>
            </a:r>
            <a:r>
              <a:rPr lang="ru-RU" sz="4000" b="1" dirty="0" smtClean="0">
                <a:solidFill>
                  <a:srgbClr val="0070C0"/>
                </a:solidFill>
              </a:rPr>
              <a:t>5</a:t>
            </a:r>
            <a:r>
              <a:rPr lang="ru-RU" sz="4000" baseline="-25000" dirty="0" smtClean="0"/>
              <a:t>8</a:t>
            </a:r>
            <a:r>
              <a:rPr lang="ru-RU" sz="4000" dirty="0" smtClean="0"/>
              <a:t>=</a:t>
            </a:r>
            <a:r>
              <a:rPr lang="ru-RU" sz="4000" b="1" dirty="0" smtClean="0">
                <a:solidFill>
                  <a:srgbClr val="FF0000"/>
                </a:solidFill>
              </a:rPr>
              <a:t>1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*8</a:t>
            </a:r>
            <a:r>
              <a:rPr lang="ru-RU" sz="4000" b="1" baseline="30000" dirty="0" smtClean="0">
                <a:solidFill>
                  <a:schemeClr val="tx2">
                    <a:lumMod val="75000"/>
                  </a:schemeClr>
                </a:solidFill>
              </a:rPr>
              <a:t>2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+</a:t>
            </a:r>
            <a:r>
              <a:rPr lang="ru-RU" sz="4000" b="1" dirty="0" smtClean="0">
                <a:solidFill>
                  <a:srgbClr val="00B050"/>
                </a:solidFill>
              </a:rPr>
              <a:t>7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*8</a:t>
            </a:r>
            <a:r>
              <a:rPr lang="ru-RU" sz="4000" b="1" baseline="30000" dirty="0" smtClean="0">
                <a:solidFill>
                  <a:schemeClr val="tx2">
                    <a:lumMod val="75000"/>
                  </a:schemeClr>
                </a:solidFill>
              </a:rPr>
              <a:t>1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+</a:t>
            </a:r>
            <a:r>
              <a:rPr lang="ru-RU" sz="4000" b="1" dirty="0" smtClean="0">
                <a:solidFill>
                  <a:srgbClr val="FF9900"/>
                </a:solidFill>
              </a:rPr>
              <a:t>3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*8</a:t>
            </a:r>
            <a:r>
              <a:rPr lang="ru-RU" sz="4000" b="1" baseline="30000" dirty="0" smtClean="0">
                <a:solidFill>
                  <a:schemeClr val="tx2">
                    <a:lumMod val="75000"/>
                  </a:schemeClr>
                </a:solidFill>
              </a:rPr>
              <a:t>0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+</a:t>
            </a:r>
            <a:r>
              <a:rPr lang="ru-RU" sz="4000" b="1" dirty="0" smtClean="0">
                <a:solidFill>
                  <a:srgbClr val="0070C0"/>
                </a:solidFill>
              </a:rPr>
              <a:t>5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*8</a:t>
            </a:r>
            <a:r>
              <a:rPr lang="ru-RU" sz="4000" b="1" baseline="30000" dirty="0" smtClean="0">
                <a:solidFill>
                  <a:schemeClr val="tx2">
                    <a:lumMod val="75000"/>
                  </a:schemeClr>
                </a:solidFill>
              </a:rPr>
              <a:t>-1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=</a:t>
            </a:r>
            <a:b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64+56+3+0,625=123,625</a:t>
            </a:r>
            <a:r>
              <a:rPr lang="ru-RU" sz="4000" b="1" baseline="-25000" dirty="0" smtClean="0">
                <a:solidFill>
                  <a:schemeClr val="tx2">
                    <a:lumMod val="75000"/>
                  </a:schemeClr>
                </a:solidFill>
              </a:rPr>
              <a:t>10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800" kern="800" dirty="0" smtClean="0"/>
              <a:t>8 </a:t>
            </a:r>
            <a:r>
              <a:rPr lang="ru-RU" sz="2800" kern="800" dirty="0"/>
              <a:t>– основание системы </a:t>
            </a:r>
            <a:r>
              <a:rPr lang="ru-RU" sz="2800" kern="800" dirty="0" smtClean="0"/>
              <a:t>счисления</a:t>
            </a:r>
            <a:endParaRPr lang="ru-RU" sz="2800" kern="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/>
              <a:t>Перевод </a:t>
            </a:r>
            <a:r>
              <a:rPr lang="ru-RU" dirty="0" smtClean="0"/>
              <a:t>целых чисел </a:t>
            </a:r>
            <a:r>
              <a:rPr lang="ru-RU" dirty="0"/>
              <a:t>из </a:t>
            </a:r>
            <a:r>
              <a:rPr lang="ru-RU" dirty="0" smtClean="0"/>
              <a:t>десятичной в любую систему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000" dirty="0" smtClean="0"/>
              <a:t>Последовательно  </a:t>
            </a:r>
            <a:r>
              <a:rPr lang="ru-RU" sz="2000" dirty="0"/>
              <a:t>выполняют деление нацело на </a:t>
            </a:r>
            <a:r>
              <a:rPr lang="ru-RU" sz="2000" dirty="0" smtClean="0"/>
              <a:t>основание , </a:t>
            </a:r>
            <a:r>
              <a:rPr lang="ru-RU" sz="2000" dirty="0"/>
              <a:t>пока не получат нуль. </a:t>
            </a:r>
            <a:r>
              <a:rPr lang="ru-RU" sz="2000" dirty="0" smtClean="0"/>
              <a:t> Числа</a:t>
            </a:r>
            <a:r>
              <a:rPr lang="ru-RU" sz="2000" dirty="0"/>
              <a:t>, которые возникают как остаток от деления на </a:t>
            </a:r>
            <a:r>
              <a:rPr lang="ru-RU" sz="2000" dirty="0" smtClean="0"/>
              <a:t>основание - это последовательная </a:t>
            </a:r>
            <a:r>
              <a:rPr lang="ru-RU" sz="2000" dirty="0"/>
              <a:t>запись разрядов числа </a:t>
            </a:r>
            <a:r>
              <a:rPr lang="ru-RU" sz="2000" dirty="0" smtClean="0"/>
              <a:t>от </a:t>
            </a:r>
            <a:r>
              <a:rPr lang="ru-RU" sz="2000" dirty="0"/>
              <a:t>младшего разряда к старшему.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i="1" dirty="0" smtClean="0"/>
              <a:t>Поэтому </a:t>
            </a:r>
            <a:r>
              <a:rPr lang="ru-RU" sz="2000" i="1" dirty="0"/>
              <a:t>для записи самого числа остатки от деления записывают в обратном порядке</a:t>
            </a:r>
            <a:r>
              <a:rPr lang="ru-RU" sz="2000" dirty="0"/>
              <a:t>.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000" u="sng" dirty="0"/>
              <a:t>Например</a:t>
            </a:r>
            <a:r>
              <a:rPr lang="ru-RU" sz="2000" u="sng" dirty="0" smtClean="0"/>
              <a:t>: </a:t>
            </a:r>
            <a:br>
              <a:rPr lang="ru-RU" sz="2000" u="sng" dirty="0" smtClean="0"/>
            </a:br>
            <a:r>
              <a:rPr lang="ru-RU" sz="2000" dirty="0" smtClean="0">
                <a:solidFill>
                  <a:srgbClr val="7030A0"/>
                </a:solidFill>
              </a:rPr>
              <a:t>перевод числа </a:t>
            </a:r>
            <a:r>
              <a:rPr lang="ru-RU" sz="2000" b="1" dirty="0" smtClean="0">
                <a:solidFill>
                  <a:srgbClr val="C00000"/>
                </a:solidFill>
              </a:rPr>
              <a:t>1548</a:t>
            </a:r>
            <a:r>
              <a:rPr lang="ru-RU" sz="2000" dirty="0" smtClean="0">
                <a:solidFill>
                  <a:srgbClr val="7030A0"/>
                </a:solidFill>
              </a:rPr>
              <a:t> из десятичного в восьмеричное (</a:t>
            </a:r>
            <a:r>
              <a:rPr lang="ru-RU" sz="2000" b="1" dirty="0" smtClean="0">
                <a:solidFill>
                  <a:srgbClr val="C00000"/>
                </a:solidFill>
              </a:rPr>
              <a:t>основание 8</a:t>
            </a:r>
            <a:r>
              <a:rPr lang="ru-RU" sz="2000" dirty="0" smtClean="0">
                <a:solidFill>
                  <a:srgbClr val="7030A0"/>
                </a:solidFill>
              </a:rPr>
              <a:t>)</a:t>
            </a:r>
            <a:endParaRPr lang="ru-RU" sz="2000" dirty="0">
              <a:solidFill>
                <a:srgbClr val="7030A0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400" dirty="0" smtClean="0">
                <a:solidFill>
                  <a:srgbClr val="7030A0"/>
                </a:solidFill>
              </a:rPr>
              <a:t>1548/8=193 с остатком </a:t>
            </a:r>
            <a:r>
              <a:rPr lang="ru-RU" sz="2400" dirty="0" smtClean="0">
                <a:solidFill>
                  <a:srgbClr val="FF0000"/>
                </a:solidFill>
              </a:rPr>
              <a:t>4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400" dirty="0" smtClean="0">
                <a:solidFill>
                  <a:srgbClr val="7030A0"/>
                </a:solidFill>
              </a:rPr>
              <a:t>193/8=24 </a:t>
            </a:r>
            <a:r>
              <a:rPr lang="ru-RU" sz="2400" dirty="0">
                <a:solidFill>
                  <a:srgbClr val="7030A0"/>
                </a:solidFill>
              </a:rPr>
              <a:t>с остатком </a:t>
            </a:r>
            <a:r>
              <a:rPr lang="ru-RU" sz="2400" dirty="0" smtClean="0">
                <a:solidFill>
                  <a:srgbClr val="FF0000"/>
                </a:solidFill>
              </a:rPr>
              <a:t>1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400" dirty="0" smtClean="0">
                <a:solidFill>
                  <a:srgbClr val="7030A0"/>
                </a:solidFill>
              </a:rPr>
              <a:t>24/8=3 </a:t>
            </a:r>
            <a:r>
              <a:rPr lang="ru-RU" sz="2400" dirty="0">
                <a:solidFill>
                  <a:srgbClr val="7030A0"/>
                </a:solidFill>
              </a:rPr>
              <a:t>с остатком </a:t>
            </a:r>
            <a:r>
              <a:rPr lang="ru-RU" sz="2400" dirty="0" smtClean="0">
                <a:solidFill>
                  <a:srgbClr val="FF0000"/>
                </a:solidFill>
              </a:rPr>
              <a:t>0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400" dirty="0" smtClean="0">
                <a:solidFill>
                  <a:srgbClr val="7030A0"/>
                </a:solidFill>
              </a:rPr>
              <a:t>3/8=0 </a:t>
            </a:r>
            <a:r>
              <a:rPr lang="ru-RU" sz="2400" dirty="0">
                <a:solidFill>
                  <a:srgbClr val="7030A0"/>
                </a:solidFill>
              </a:rPr>
              <a:t>с остатком </a:t>
            </a:r>
            <a:r>
              <a:rPr lang="ru-RU" sz="2400" dirty="0" smtClean="0">
                <a:solidFill>
                  <a:srgbClr val="FF0000"/>
                </a:solidFill>
              </a:rPr>
              <a:t>3</a:t>
            </a:r>
            <a:endParaRPr lang="ru-RU" sz="2400" dirty="0">
              <a:solidFill>
                <a:srgbClr val="FF0000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dirty="0" smtClean="0"/>
              <a:t>Таким образом, </a:t>
            </a:r>
            <a:r>
              <a:rPr lang="ru-RU" b="1" dirty="0" smtClean="0">
                <a:solidFill>
                  <a:srgbClr val="FF0000"/>
                </a:solidFill>
              </a:rPr>
              <a:t> 1548</a:t>
            </a:r>
            <a:r>
              <a:rPr lang="ru-RU" b="1" baseline="-25000" dirty="0" smtClean="0">
                <a:solidFill>
                  <a:srgbClr val="FF0000"/>
                </a:solidFill>
              </a:rPr>
              <a:t>10</a:t>
            </a:r>
            <a:r>
              <a:rPr lang="ru-RU" b="1" dirty="0" smtClean="0">
                <a:solidFill>
                  <a:srgbClr val="FF0000"/>
                </a:solidFill>
              </a:rPr>
              <a:t>=3014</a:t>
            </a:r>
            <a:r>
              <a:rPr lang="ru-RU" b="1" baseline="-25000" dirty="0" smtClean="0">
                <a:solidFill>
                  <a:srgbClr val="FF0000"/>
                </a:solidFill>
              </a:rPr>
              <a:t>8</a:t>
            </a:r>
            <a:endParaRPr lang="ru-RU" b="1" baseline="-25000" dirty="0">
              <a:solidFill>
                <a:srgbClr val="FF0000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/>
              <a:t>Перевод </a:t>
            </a:r>
            <a:r>
              <a:rPr lang="ru-RU" dirty="0" smtClean="0"/>
              <a:t>целых чисел </a:t>
            </a:r>
            <a:r>
              <a:rPr lang="ru-RU" dirty="0"/>
              <a:t>из </a:t>
            </a:r>
            <a:r>
              <a:rPr lang="ru-RU" dirty="0" smtClean="0"/>
              <a:t>десятичной в двоичную систему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8313" y="1628775"/>
            <a:ext cx="8229600" cy="4525963"/>
          </a:xfrm>
        </p:spPr>
        <p:txBody>
          <a:bodyPr rtlCol="0">
            <a:normAutofit fontScale="85000" lnSpcReduction="2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000" u="sng" dirty="0" smtClean="0"/>
              <a:t>Например: </a:t>
            </a:r>
            <a:br>
              <a:rPr lang="ru-RU" sz="2000" u="sng" dirty="0" smtClean="0"/>
            </a:br>
            <a:r>
              <a:rPr lang="ru-RU" sz="2000" dirty="0" smtClean="0">
                <a:solidFill>
                  <a:srgbClr val="7030A0"/>
                </a:solidFill>
              </a:rPr>
              <a:t>перевод числа </a:t>
            </a:r>
            <a:r>
              <a:rPr lang="ru-RU" sz="2000" b="1" dirty="0" smtClean="0">
                <a:solidFill>
                  <a:srgbClr val="C00000"/>
                </a:solidFill>
              </a:rPr>
              <a:t>726</a:t>
            </a:r>
            <a:r>
              <a:rPr lang="ru-RU" sz="2000" dirty="0" smtClean="0">
                <a:solidFill>
                  <a:srgbClr val="7030A0"/>
                </a:solidFill>
              </a:rPr>
              <a:t> из десятичного в двоичное (</a:t>
            </a:r>
            <a:r>
              <a:rPr lang="ru-RU" sz="2000" b="1" dirty="0" smtClean="0">
                <a:solidFill>
                  <a:srgbClr val="C00000"/>
                </a:solidFill>
              </a:rPr>
              <a:t>основание 2</a:t>
            </a:r>
            <a:r>
              <a:rPr lang="ru-RU" sz="2000" dirty="0" smtClean="0">
                <a:solidFill>
                  <a:srgbClr val="7030A0"/>
                </a:solidFill>
              </a:rPr>
              <a:t>)</a:t>
            </a:r>
            <a:endParaRPr lang="ru-RU" sz="2000" dirty="0">
              <a:solidFill>
                <a:srgbClr val="7030A0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400" dirty="0" smtClean="0">
                <a:solidFill>
                  <a:srgbClr val="7030A0"/>
                </a:solidFill>
              </a:rPr>
              <a:t>726/2=363 с остатком </a:t>
            </a:r>
            <a:r>
              <a:rPr lang="ru-RU" sz="2400" dirty="0" smtClean="0">
                <a:solidFill>
                  <a:srgbClr val="FF0000"/>
                </a:solidFill>
              </a:rPr>
              <a:t>0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400" dirty="0" smtClean="0">
                <a:solidFill>
                  <a:srgbClr val="7030A0"/>
                </a:solidFill>
              </a:rPr>
              <a:t>363/2=181 </a:t>
            </a:r>
            <a:r>
              <a:rPr lang="ru-RU" sz="2400" dirty="0">
                <a:solidFill>
                  <a:srgbClr val="7030A0"/>
                </a:solidFill>
              </a:rPr>
              <a:t>с остатком </a:t>
            </a:r>
            <a:r>
              <a:rPr lang="ru-RU" sz="2400" dirty="0" smtClean="0">
                <a:solidFill>
                  <a:srgbClr val="FF0000"/>
                </a:solidFill>
              </a:rPr>
              <a:t>1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400" dirty="0" smtClean="0">
                <a:solidFill>
                  <a:srgbClr val="7030A0"/>
                </a:solidFill>
              </a:rPr>
              <a:t>181/2=90 </a:t>
            </a:r>
            <a:r>
              <a:rPr lang="ru-RU" sz="2400" dirty="0">
                <a:solidFill>
                  <a:srgbClr val="7030A0"/>
                </a:solidFill>
              </a:rPr>
              <a:t>с остатком </a:t>
            </a:r>
            <a:r>
              <a:rPr lang="ru-RU" sz="2400" dirty="0" smtClean="0">
                <a:solidFill>
                  <a:srgbClr val="FF0000"/>
                </a:solidFill>
              </a:rPr>
              <a:t>1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400" dirty="0" smtClean="0">
                <a:solidFill>
                  <a:srgbClr val="7030A0"/>
                </a:solidFill>
              </a:rPr>
              <a:t>90/2=45 </a:t>
            </a:r>
            <a:r>
              <a:rPr lang="ru-RU" sz="2400" dirty="0">
                <a:solidFill>
                  <a:srgbClr val="7030A0"/>
                </a:solidFill>
              </a:rPr>
              <a:t>с остатком </a:t>
            </a:r>
            <a:r>
              <a:rPr lang="ru-RU" sz="2400" dirty="0" smtClean="0">
                <a:solidFill>
                  <a:srgbClr val="FF0000"/>
                </a:solidFill>
              </a:rPr>
              <a:t>0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400" dirty="0" smtClean="0">
                <a:solidFill>
                  <a:srgbClr val="7030A0"/>
                </a:solidFill>
              </a:rPr>
              <a:t>45/2=22 </a:t>
            </a:r>
            <a:r>
              <a:rPr lang="ru-RU" sz="2400" dirty="0">
                <a:solidFill>
                  <a:srgbClr val="7030A0"/>
                </a:solidFill>
              </a:rPr>
              <a:t>с остатком </a:t>
            </a:r>
            <a:r>
              <a:rPr lang="ru-RU" sz="2400" dirty="0" smtClean="0">
                <a:solidFill>
                  <a:srgbClr val="FF0000"/>
                </a:solidFill>
              </a:rPr>
              <a:t>1</a:t>
            </a:r>
            <a:endParaRPr lang="ru-RU" sz="2400" dirty="0">
              <a:solidFill>
                <a:srgbClr val="FF0000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400" dirty="0" smtClean="0">
                <a:solidFill>
                  <a:srgbClr val="7030A0"/>
                </a:solidFill>
              </a:rPr>
              <a:t>22/2=11 </a:t>
            </a:r>
            <a:r>
              <a:rPr lang="ru-RU" sz="2400" dirty="0">
                <a:solidFill>
                  <a:srgbClr val="7030A0"/>
                </a:solidFill>
              </a:rPr>
              <a:t>с остатком </a:t>
            </a:r>
            <a:r>
              <a:rPr lang="ru-RU" sz="2400" dirty="0" smtClean="0">
                <a:solidFill>
                  <a:srgbClr val="FF0000"/>
                </a:solidFill>
              </a:rPr>
              <a:t>0</a:t>
            </a:r>
            <a:endParaRPr lang="ru-RU" sz="2400" dirty="0">
              <a:solidFill>
                <a:srgbClr val="FF0000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400" dirty="0" smtClean="0">
                <a:solidFill>
                  <a:srgbClr val="7030A0"/>
                </a:solidFill>
              </a:rPr>
              <a:t>11/2=5 </a:t>
            </a:r>
            <a:r>
              <a:rPr lang="ru-RU" sz="2400" dirty="0">
                <a:solidFill>
                  <a:srgbClr val="7030A0"/>
                </a:solidFill>
              </a:rPr>
              <a:t>с остатком </a:t>
            </a:r>
            <a:r>
              <a:rPr lang="ru-RU" sz="2400" dirty="0">
                <a:solidFill>
                  <a:srgbClr val="FF0000"/>
                </a:solidFill>
              </a:rPr>
              <a:t>1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400" dirty="0" smtClean="0">
                <a:solidFill>
                  <a:srgbClr val="7030A0"/>
                </a:solidFill>
              </a:rPr>
              <a:t>5/2=2 </a:t>
            </a:r>
            <a:r>
              <a:rPr lang="ru-RU" sz="2400" dirty="0">
                <a:solidFill>
                  <a:srgbClr val="7030A0"/>
                </a:solidFill>
              </a:rPr>
              <a:t>с остатком </a:t>
            </a:r>
            <a:r>
              <a:rPr lang="ru-RU" sz="2400" dirty="0" smtClean="0">
                <a:solidFill>
                  <a:srgbClr val="FF0000"/>
                </a:solidFill>
              </a:rPr>
              <a:t>1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400" dirty="0" smtClean="0">
                <a:solidFill>
                  <a:srgbClr val="7030A0"/>
                </a:solidFill>
              </a:rPr>
              <a:t>2/2=1 </a:t>
            </a:r>
            <a:r>
              <a:rPr lang="ru-RU" sz="2400" dirty="0">
                <a:solidFill>
                  <a:srgbClr val="7030A0"/>
                </a:solidFill>
              </a:rPr>
              <a:t>с остатком </a:t>
            </a:r>
            <a:r>
              <a:rPr lang="ru-RU" sz="2400" dirty="0">
                <a:solidFill>
                  <a:srgbClr val="FF0000"/>
                </a:solidFill>
              </a:rPr>
              <a:t>0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400" dirty="0" smtClean="0">
                <a:solidFill>
                  <a:srgbClr val="7030A0"/>
                </a:solidFill>
              </a:rPr>
              <a:t>1/2=0 </a:t>
            </a:r>
            <a:r>
              <a:rPr lang="ru-RU" sz="2400" dirty="0">
                <a:solidFill>
                  <a:srgbClr val="7030A0"/>
                </a:solidFill>
              </a:rPr>
              <a:t>с остатком </a:t>
            </a:r>
            <a:r>
              <a:rPr lang="ru-RU" sz="2400" dirty="0">
                <a:solidFill>
                  <a:srgbClr val="FF0000"/>
                </a:solidFill>
              </a:rPr>
              <a:t>1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sz="2400" dirty="0">
              <a:solidFill>
                <a:srgbClr val="FF0000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dirty="0" smtClean="0"/>
              <a:t>Таким образом, </a:t>
            </a:r>
            <a:r>
              <a:rPr lang="ru-RU" b="1" dirty="0" smtClean="0">
                <a:solidFill>
                  <a:srgbClr val="FF0000"/>
                </a:solidFill>
              </a:rPr>
              <a:t> 726</a:t>
            </a:r>
            <a:r>
              <a:rPr lang="ru-RU" b="1" baseline="-25000" dirty="0" smtClean="0">
                <a:solidFill>
                  <a:srgbClr val="FF0000"/>
                </a:solidFill>
              </a:rPr>
              <a:t>10</a:t>
            </a:r>
            <a:r>
              <a:rPr lang="ru-RU" b="1" dirty="0" smtClean="0">
                <a:solidFill>
                  <a:srgbClr val="FF0000"/>
                </a:solidFill>
              </a:rPr>
              <a:t>=1011010110</a:t>
            </a:r>
            <a:r>
              <a:rPr lang="ru-RU" b="1" baseline="-25000" dirty="0" smtClean="0">
                <a:solidFill>
                  <a:srgbClr val="FF0000"/>
                </a:solidFill>
              </a:rPr>
              <a:t>2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/>
              <a:t>Перевод </a:t>
            </a:r>
            <a:r>
              <a:rPr lang="ru-RU" dirty="0" smtClean="0"/>
              <a:t>дробных </a:t>
            </a:r>
            <a:r>
              <a:rPr lang="ru-RU" dirty="0"/>
              <a:t>чисел из десятичной в </a:t>
            </a:r>
            <a:r>
              <a:rPr lang="ru-RU" dirty="0" smtClean="0"/>
              <a:t>любую </a:t>
            </a:r>
            <a:r>
              <a:rPr lang="ru-RU" dirty="0"/>
              <a:t>систему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400" dirty="0" smtClean="0"/>
              <a:t>последовательно </a:t>
            </a:r>
            <a:r>
              <a:rPr lang="ru-RU" sz="2400" dirty="0"/>
              <a:t>выполняют умножение на основание </a:t>
            </a:r>
            <a:r>
              <a:rPr lang="ru-RU" sz="2400" dirty="0" smtClean="0"/>
              <a:t>новой системы </a:t>
            </a:r>
            <a:r>
              <a:rPr lang="ru-RU" sz="2400" dirty="0"/>
              <a:t>счисления , пока дробная часть произведения не станет равной нулю. Полученные целые части являются разрядами числа в новой системе, и их необходимо представлять цифрами этой новой системы счисления. </a:t>
            </a:r>
            <a:r>
              <a:rPr lang="ru-RU" sz="2400" b="1" i="1" dirty="0"/>
              <a:t>Целые части в дальнейшем отбрасываются.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400" u="sng" dirty="0"/>
              <a:t>Например</a:t>
            </a:r>
            <a:r>
              <a:rPr lang="ru-RU" sz="2400" dirty="0"/>
              <a:t>: перевести число </a:t>
            </a:r>
            <a:r>
              <a:rPr lang="ru-RU" sz="2400" b="1" dirty="0" smtClean="0">
                <a:solidFill>
                  <a:srgbClr val="FF0000"/>
                </a:solidFill>
              </a:rPr>
              <a:t>0.375</a:t>
            </a:r>
            <a:r>
              <a:rPr lang="ru-RU" sz="2400" b="1" baseline="-25000" dirty="0" smtClean="0">
                <a:solidFill>
                  <a:srgbClr val="FF0000"/>
                </a:solidFill>
              </a:rPr>
              <a:t>10</a:t>
            </a:r>
            <a:r>
              <a:rPr lang="ru-RU" sz="2400" baseline="-25000" dirty="0"/>
              <a:t> </a:t>
            </a:r>
            <a:r>
              <a:rPr lang="ru-RU" sz="2400" dirty="0"/>
              <a:t>в </a:t>
            </a:r>
            <a:r>
              <a:rPr lang="ru-RU" sz="2400" dirty="0" smtClean="0"/>
              <a:t>двоичное.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400" b="1" dirty="0" smtClean="0">
                <a:solidFill>
                  <a:srgbClr val="0070C0"/>
                </a:solidFill>
              </a:rPr>
              <a:t>0</a:t>
            </a:r>
            <a:r>
              <a:rPr lang="ru-RU" sz="2400" dirty="0" smtClean="0"/>
              <a:t>.375*2=</a:t>
            </a:r>
            <a:r>
              <a:rPr lang="ru-RU" sz="2400" b="1" dirty="0" smtClean="0">
                <a:solidFill>
                  <a:srgbClr val="C00000"/>
                </a:solidFill>
              </a:rPr>
              <a:t>0</a:t>
            </a:r>
            <a:r>
              <a:rPr lang="ru-RU" sz="2400" dirty="0" smtClean="0"/>
              <a:t>,75 </a:t>
            </a:r>
            <a:r>
              <a:rPr lang="ru-RU" sz="2000" i="1" dirty="0" smtClean="0">
                <a:solidFill>
                  <a:srgbClr val="7030A0"/>
                </a:solidFill>
              </a:rPr>
              <a:t>– дробная часть </a:t>
            </a:r>
            <a:r>
              <a:rPr lang="ru-RU" sz="2000" i="1" dirty="0">
                <a:solidFill>
                  <a:srgbClr val="7030A0"/>
                </a:solidFill>
              </a:rPr>
              <a:t>есть, </a:t>
            </a:r>
            <a:r>
              <a:rPr lang="ru-RU" sz="2000" i="1" dirty="0" smtClean="0">
                <a:solidFill>
                  <a:srgbClr val="7030A0"/>
                </a:solidFill>
              </a:rPr>
              <a:t>поэтому расчет продолжается; </a:t>
            </a:r>
            <a:r>
              <a:rPr lang="ru-RU" sz="2000" i="1" dirty="0">
                <a:solidFill>
                  <a:srgbClr val="7030A0"/>
                </a:solidFill>
              </a:rPr>
              <a:t>целой части нет,</a:t>
            </a:r>
            <a:r>
              <a:rPr lang="ru-RU" sz="2000" i="1" dirty="0" smtClean="0">
                <a:solidFill>
                  <a:srgbClr val="7030A0"/>
                </a:solidFill>
              </a:rPr>
              <a:t> поэтому  число </a:t>
            </a:r>
            <a:r>
              <a:rPr lang="ru-RU" sz="2000" i="1" dirty="0">
                <a:solidFill>
                  <a:srgbClr val="7030A0"/>
                </a:solidFill>
              </a:rPr>
              <a:t>в следующем действии не изменяется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400" dirty="0" smtClean="0"/>
              <a:t>0.75*2=</a:t>
            </a:r>
            <a:r>
              <a:rPr lang="ru-RU" sz="2400" b="1" dirty="0" smtClean="0">
                <a:solidFill>
                  <a:srgbClr val="FF9900"/>
                </a:solidFill>
              </a:rPr>
              <a:t>1</a:t>
            </a:r>
            <a:r>
              <a:rPr lang="ru-RU" sz="2400" dirty="0" smtClean="0"/>
              <a:t>,5 </a:t>
            </a:r>
            <a:r>
              <a:rPr lang="ru-RU" sz="2000" i="1" dirty="0" smtClean="0">
                <a:solidFill>
                  <a:srgbClr val="7030A0"/>
                </a:solidFill>
              </a:rPr>
              <a:t>– в дальнейшем вычислении целая часть отбрасывается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400" dirty="0" smtClean="0"/>
              <a:t>0.5*2=</a:t>
            </a:r>
            <a:r>
              <a:rPr lang="ru-RU" sz="2400" b="1" dirty="0" smtClean="0">
                <a:solidFill>
                  <a:srgbClr val="008080"/>
                </a:solidFill>
              </a:rPr>
              <a:t>1</a:t>
            </a:r>
            <a:r>
              <a:rPr lang="ru-RU" sz="2400" dirty="0" smtClean="0"/>
              <a:t>,</a:t>
            </a:r>
            <a:r>
              <a:rPr lang="ru-RU" sz="2400" b="1" u="sng" dirty="0" smtClean="0">
                <a:solidFill>
                  <a:srgbClr val="FF0000"/>
                </a:solidFill>
              </a:rPr>
              <a:t>00</a:t>
            </a:r>
            <a:r>
              <a:rPr lang="ru-RU" sz="2400" b="1" dirty="0" smtClean="0">
                <a:solidFill>
                  <a:srgbClr val="FF0000"/>
                </a:solidFill>
              </a:rPr>
              <a:t> </a:t>
            </a:r>
            <a:r>
              <a:rPr lang="ru-RU" sz="2000" i="1" dirty="0">
                <a:solidFill>
                  <a:srgbClr val="7030A0"/>
                </a:solidFill>
              </a:rPr>
              <a:t>– конец вычисления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400" dirty="0" smtClean="0"/>
              <a:t>Полученный </a:t>
            </a:r>
            <a:r>
              <a:rPr lang="ru-RU" sz="2400" dirty="0"/>
              <a:t>результат </a:t>
            </a:r>
            <a:r>
              <a:rPr lang="ru-RU" sz="2400" dirty="0" smtClean="0"/>
              <a:t>– </a:t>
            </a:r>
            <a:r>
              <a:rPr lang="ru-RU" sz="2400" b="1" dirty="0">
                <a:solidFill>
                  <a:srgbClr val="0070C0"/>
                </a:solidFill>
              </a:rPr>
              <a:t>0</a:t>
            </a:r>
            <a:r>
              <a:rPr lang="ru-RU" sz="2400" b="1" dirty="0" smtClean="0">
                <a:solidFill>
                  <a:srgbClr val="FF0000"/>
                </a:solidFill>
              </a:rPr>
              <a:t>,</a:t>
            </a:r>
            <a:r>
              <a:rPr lang="ru-RU" sz="2400" b="1" dirty="0">
                <a:solidFill>
                  <a:srgbClr val="C00000"/>
                </a:solidFill>
              </a:rPr>
              <a:t>0</a:t>
            </a:r>
            <a:r>
              <a:rPr lang="ru-RU" sz="2400" b="1" dirty="0">
                <a:solidFill>
                  <a:srgbClr val="FF9900"/>
                </a:solidFill>
              </a:rPr>
              <a:t>1</a:t>
            </a:r>
            <a:r>
              <a:rPr lang="ru-RU" sz="2400" b="1" dirty="0">
                <a:solidFill>
                  <a:srgbClr val="008080"/>
                </a:solidFill>
              </a:rPr>
              <a:t>1</a:t>
            </a:r>
            <a:r>
              <a:rPr lang="ru-RU" sz="2400" b="1" baseline="-25000" dirty="0" smtClean="0">
                <a:solidFill>
                  <a:srgbClr val="FF0000"/>
                </a:solidFill>
              </a:rPr>
              <a:t>2</a:t>
            </a:r>
            <a:r>
              <a:rPr lang="ru-RU" sz="2400" dirty="0"/>
              <a:t>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4000" smtClean="0"/>
              <a:t>Задания для самопроверки</a:t>
            </a:r>
          </a:p>
        </p:txBody>
      </p:sp>
      <p:sp>
        <p:nvSpPr>
          <p:cNvPr id="2355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ru-RU" altLang="ru-RU" smtClean="0">
                <a:latin typeface="Arial" charset="0"/>
              </a:rPr>
              <a:t>Переведите двоичные числа в десятичную систему:</a:t>
            </a:r>
          </a:p>
          <a:p>
            <a:r>
              <a:rPr lang="ru-RU" altLang="ru-RU" smtClean="0">
                <a:solidFill>
                  <a:srgbClr val="CC0000"/>
                </a:solidFill>
                <a:latin typeface="Arial" charset="0"/>
              </a:rPr>
              <a:t>10111001</a:t>
            </a:r>
          </a:p>
          <a:p>
            <a:r>
              <a:rPr lang="ru-RU" altLang="ru-RU" smtClean="0">
                <a:solidFill>
                  <a:srgbClr val="CC0000"/>
                </a:solidFill>
                <a:latin typeface="Arial" charset="0"/>
              </a:rPr>
              <a:t>11110</a:t>
            </a:r>
          </a:p>
          <a:p>
            <a:r>
              <a:rPr lang="ru-RU" altLang="ru-RU" smtClean="0">
                <a:solidFill>
                  <a:srgbClr val="CC0000"/>
                </a:solidFill>
                <a:latin typeface="Arial" charset="0"/>
              </a:rPr>
              <a:t>1101011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4000" smtClean="0"/>
              <a:t>Задания для самопроверки</a:t>
            </a:r>
          </a:p>
        </p:txBody>
      </p:sp>
      <p:sp>
        <p:nvSpPr>
          <p:cNvPr id="2560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ru-RU" altLang="ru-RU" smtClean="0">
                <a:latin typeface="Arial" charset="0"/>
              </a:rPr>
              <a:t>Решите неравенства, приведя оба числа к одному основанию:</a:t>
            </a:r>
          </a:p>
          <a:p>
            <a:pPr>
              <a:buFont typeface="Arial" charset="0"/>
              <a:buNone/>
            </a:pPr>
            <a:endParaRPr lang="ru-RU" altLang="ru-RU" smtClean="0">
              <a:latin typeface="Arial" charset="0"/>
            </a:endParaRPr>
          </a:p>
          <a:p>
            <a:pPr algn="ctr">
              <a:spcAft>
                <a:spcPct val="25000"/>
              </a:spcAft>
            </a:pPr>
            <a:r>
              <a:rPr lang="ru-RU" altLang="ru-RU" smtClean="0">
                <a:solidFill>
                  <a:srgbClr val="CC0000"/>
                </a:solidFill>
                <a:latin typeface="Arial" charset="0"/>
              </a:rPr>
              <a:t>10</a:t>
            </a:r>
            <a:r>
              <a:rPr lang="ru-RU" altLang="ru-RU" baseline="-25000" smtClean="0">
                <a:solidFill>
                  <a:srgbClr val="CC0000"/>
                </a:solidFill>
                <a:latin typeface="Arial" charset="0"/>
              </a:rPr>
              <a:t>10</a:t>
            </a:r>
            <a:r>
              <a:rPr lang="ru-RU" altLang="ru-RU" smtClean="0">
                <a:solidFill>
                  <a:srgbClr val="CC0000"/>
                </a:solidFill>
                <a:latin typeface="Arial" charset="0"/>
              </a:rPr>
              <a:t>     100</a:t>
            </a:r>
            <a:r>
              <a:rPr lang="ru-RU" altLang="ru-RU" baseline="-25000" smtClean="0">
                <a:solidFill>
                  <a:srgbClr val="CC0000"/>
                </a:solidFill>
                <a:latin typeface="Arial" charset="0"/>
              </a:rPr>
              <a:t>2</a:t>
            </a:r>
          </a:p>
          <a:p>
            <a:pPr algn="ctr">
              <a:spcAft>
                <a:spcPct val="25000"/>
              </a:spcAft>
            </a:pPr>
            <a:endParaRPr lang="ru-RU" altLang="ru-RU" baseline="-25000" smtClean="0">
              <a:solidFill>
                <a:srgbClr val="CC0000"/>
              </a:solidFill>
              <a:latin typeface="Arial" charset="0"/>
            </a:endParaRPr>
          </a:p>
          <a:p>
            <a:pPr algn="ctr">
              <a:spcAft>
                <a:spcPct val="25000"/>
              </a:spcAft>
            </a:pPr>
            <a:r>
              <a:rPr lang="ru-RU" altLang="ru-RU" smtClean="0">
                <a:solidFill>
                  <a:srgbClr val="CC0000"/>
                </a:solidFill>
                <a:latin typeface="Arial" charset="0"/>
              </a:rPr>
              <a:t>12</a:t>
            </a:r>
            <a:r>
              <a:rPr lang="ru-RU" altLang="ru-RU" baseline="-25000" smtClean="0">
                <a:solidFill>
                  <a:srgbClr val="CC0000"/>
                </a:solidFill>
                <a:latin typeface="Arial" charset="0"/>
              </a:rPr>
              <a:t>10</a:t>
            </a:r>
            <a:r>
              <a:rPr lang="ru-RU" altLang="ru-RU" smtClean="0">
                <a:solidFill>
                  <a:srgbClr val="CC0000"/>
                </a:solidFill>
                <a:latin typeface="Arial" charset="0"/>
              </a:rPr>
              <a:t>     1010</a:t>
            </a:r>
            <a:r>
              <a:rPr lang="ru-RU" altLang="ru-RU" baseline="-25000" smtClean="0">
                <a:solidFill>
                  <a:srgbClr val="CC0000"/>
                </a:solidFill>
                <a:latin typeface="Arial" charset="0"/>
              </a:rPr>
              <a:t>2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3600" smtClean="0"/>
              <a:t>Вопросы для закрепления материала</a:t>
            </a:r>
          </a:p>
        </p:txBody>
      </p:sp>
      <p:sp>
        <p:nvSpPr>
          <p:cNvPr id="26627" name="Rectangle 3"/>
          <p:cNvSpPr>
            <a:spLocks noGrp="1"/>
          </p:cNvSpPr>
          <p:nvPr>
            <p:ph type="body" idx="1"/>
          </p:nvPr>
        </p:nvSpPr>
        <p:spPr>
          <a:xfrm>
            <a:off x="395288" y="1196975"/>
            <a:ext cx="8229600" cy="5111750"/>
          </a:xfrm>
        </p:spPr>
        <p:txBody>
          <a:bodyPr/>
          <a:lstStyle/>
          <a:p>
            <a:pPr>
              <a:lnSpc>
                <a:spcPct val="120000"/>
              </a:lnSpc>
              <a:spcBef>
                <a:spcPct val="35000"/>
              </a:spcBef>
              <a:spcAft>
                <a:spcPct val="35000"/>
              </a:spcAft>
              <a:buFont typeface="Arial" charset="0"/>
              <a:buNone/>
            </a:pPr>
            <a:r>
              <a:rPr lang="ru-RU" altLang="ru-RU" baseline="-25000" smtClean="0">
                <a:solidFill>
                  <a:srgbClr val="CC0000"/>
                </a:solidFill>
                <a:latin typeface="Arial" charset="0"/>
              </a:rPr>
              <a:t>1.Что такое система счисления?</a:t>
            </a:r>
          </a:p>
          <a:p>
            <a:pPr>
              <a:lnSpc>
                <a:spcPct val="120000"/>
              </a:lnSpc>
              <a:spcBef>
                <a:spcPct val="35000"/>
              </a:spcBef>
              <a:spcAft>
                <a:spcPct val="35000"/>
              </a:spcAft>
              <a:buFont typeface="Arial" charset="0"/>
              <a:buNone/>
            </a:pPr>
            <a:r>
              <a:rPr lang="ru-RU" altLang="ru-RU" baseline="-25000" smtClean="0">
                <a:solidFill>
                  <a:srgbClr val="CC0000"/>
                </a:solidFill>
                <a:latin typeface="Arial" charset="0"/>
              </a:rPr>
              <a:t>2. Какие системы счисления называют непозиционными?</a:t>
            </a:r>
          </a:p>
          <a:p>
            <a:pPr>
              <a:lnSpc>
                <a:spcPct val="120000"/>
              </a:lnSpc>
              <a:spcBef>
                <a:spcPct val="35000"/>
              </a:spcBef>
              <a:spcAft>
                <a:spcPct val="35000"/>
              </a:spcAft>
              <a:buFont typeface="Arial" charset="0"/>
              <a:buNone/>
            </a:pPr>
            <a:r>
              <a:rPr lang="ru-RU" altLang="ru-RU" baseline="-25000" smtClean="0">
                <a:solidFill>
                  <a:srgbClr val="CC0000"/>
                </a:solidFill>
                <a:latin typeface="Arial" charset="0"/>
              </a:rPr>
              <a:t>3. Приведите примеры непозиционных систем счисления.</a:t>
            </a:r>
          </a:p>
          <a:p>
            <a:pPr>
              <a:lnSpc>
                <a:spcPct val="120000"/>
              </a:lnSpc>
              <a:spcBef>
                <a:spcPct val="35000"/>
              </a:spcBef>
              <a:spcAft>
                <a:spcPct val="35000"/>
              </a:spcAft>
              <a:buFont typeface="Arial" charset="0"/>
              <a:buNone/>
            </a:pPr>
            <a:r>
              <a:rPr lang="ru-RU" altLang="ru-RU" baseline="-25000" smtClean="0">
                <a:solidFill>
                  <a:srgbClr val="CC0000"/>
                </a:solidFill>
                <a:latin typeface="Arial" charset="0"/>
              </a:rPr>
              <a:t>4. Какие системы счисления называют позиционными?</a:t>
            </a:r>
          </a:p>
          <a:p>
            <a:pPr>
              <a:lnSpc>
                <a:spcPct val="120000"/>
              </a:lnSpc>
              <a:spcBef>
                <a:spcPct val="35000"/>
              </a:spcBef>
              <a:spcAft>
                <a:spcPct val="35000"/>
              </a:spcAft>
              <a:buFont typeface="Arial" charset="0"/>
              <a:buNone/>
            </a:pPr>
            <a:r>
              <a:rPr lang="ru-RU" altLang="ru-RU" baseline="-25000" smtClean="0">
                <a:solidFill>
                  <a:srgbClr val="CC0000"/>
                </a:solidFill>
                <a:latin typeface="Arial" charset="0"/>
              </a:rPr>
              <a:t>5. Приведите примеры позиционных систем счисления.</a:t>
            </a:r>
          </a:p>
          <a:p>
            <a:pPr>
              <a:lnSpc>
                <a:spcPct val="120000"/>
              </a:lnSpc>
              <a:spcBef>
                <a:spcPct val="35000"/>
              </a:spcBef>
              <a:spcAft>
                <a:spcPct val="35000"/>
              </a:spcAft>
              <a:buFont typeface="Arial" charset="0"/>
              <a:buNone/>
            </a:pPr>
            <a:r>
              <a:rPr lang="ru-RU" altLang="ru-RU" baseline="-25000" smtClean="0">
                <a:solidFill>
                  <a:srgbClr val="CC0000"/>
                </a:solidFill>
                <a:latin typeface="Arial" charset="0"/>
              </a:rPr>
              <a:t>6. Как перевести число из десятичной системы счисления в двоичную?</a:t>
            </a:r>
          </a:p>
          <a:p>
            <a:pPr>
              <a:lnSpc>
                <a:spcPct val="120000"/>
              </a:lnSpc>
              <a:spcBef>
                <a:spcPct val="35000"/>
              </a:spcBef>
              <a:spcAft>
                <a:spcPct val="35000"/>
              </a:spcAft>
              <a:buFont typeface="Arial" charset="0"/>
              <a:buNone/>
            </a:pPr>
            <a:r>
              <a:rPr lang="ru-RU" altLang="ru-RU" baseline="-25000" smtClean="0">
                <a:solidFill>
                  <a:srgbClr val="CC0000"/>
                </a:solidFill>
                <a:latin typeface="Arial" charset="0"/>
              </a:rPr>
              <a:t>7. Как перевести число из двоичной системы счисления в десятичную?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1301</TotalTime>
  <Words>480</Words>
  <Application>Microsoft Office PowerPoint</Application>
  <PresentationFormat>Экран (4:3)</PresentationFormat>
  <Paragraphs>210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9" baseType="lpstr">
      <vt:lpstr>Calibri</vt:lpstr>
      <vt:lpstr>Arial</vt:lpstr>
      <vt:lpstr>Тема Office</vt:lpstr>
      <vt:lpstr>Презентация на тему:  «Системы счисления, используемые в компьютере. Перевод чисел из одной системы счисления в другую»  по дисциплине «Информатика»   </vt:lpstr>
      <vt:lpstr>Определение </vt:lpstr>
      <vt:lpstr>Классификация систем счисления</vt:lpstr>
      <vt:lpstr>Римская система  счисления</vt:lpstr>
      <vt:lpstr>Наиболее употребляемыми в настоящее время позиционными системами являются:</vt:lpstr>
      <vt:lpstr>Символы, принятые в различных системах счисления и их значения</vt:lpstr>
      <vt:lpstr>Число в позиционной системе счисления</vt:lpstr>
      <vt:lpstr>Перевод целых чисел  из любой системы в десятичную</vt:lpstr>
      <vt:lpstr>Перевод целых чисел  из любой системы в десятичную</vt:lpstr>
      <vt:lpstr>Перевод   дробных  чисел  из любой системы в десятичную</vt:lpstr>
      <vt:lpstr>Перевод целых чисел из десятичной в любую систему</vt:lpstr>
      <vt:lpstr>Перевод целых чисел из десятичной в двоичную систему</vt:lpstr>
      <vt:lpstr>Перевод дробных чисел из десятичной в любую систему</vt:lpstr>
      <vt:lpstr>Задания для самопроверки</vt:lpstr>
      <vt:lpstr>Задания для самопроверки</vt:lpstr>
      <vt:lpstr>Вопросы для закрепления материала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Системы счисления</dc:title>
  <dc:creator>Ирина</dc:creator>
  <cp:lastModifiedBy>Admin</cp:lastModifiedBy>
  <cp:revision>92</cp:revision>
  <cp:lastPrinted>2014-10-06T16:11:29Z</cp:lastPrinted>
  <dcterms:created xsi:type="dcterms:W3CDTF">2014-08-26T14:36:29Z</dcterms:created>
  <dcterms:modified xsi:type="dcterms:W3CDTF">2017-12-07T14:15:50Z</dcterms:modified>
</cp:coreProperties>
</file>