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0" r:id="rId8"/>
    <p:sldId id="264" r:id="rId9"/>
    <p:sldId id="265" r:id="rId10"/>
    <p:sldId id="266" r:id="rId11"/>
    <p:sldId id="267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69" r:id="rId21"/>
    <p:sldId id="281" r:id="rId22"/>
    <p:sldId id="283" r:id="rId23"/>
    <p:sldId id="284" r:id="rId24"/>
    <p:sldId id="282" r:id="rId25"/>
    <p:sldId id="279" r:id="rId26"/>
    <p:sldId id="280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77" y="-16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CDD47-C5B8-4F3F-BAD9-601B772B6F45}" type="datetimeFigureOut">
              <a:rPr lang="ru-RU" smtClean="0"/>
              <a:pPr/>
              <a:t>22.08.2020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4BB46-7E05-4422-9838-2CCFB124849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48" y="1428736"/>
            <a:ext cx="7772400" cy="1856248"/>
          </a:xfrm>
        </p:spPr>
        <p:txBody>
          <a:bodyPr>
            <a:normAutofit/>
          </a:bodyPr>
          <a:lstStyle/>
          <a:p>
            <a:r>
              <a:rPr lang="ru-RU" altLang="ru-RU" sz="2400" dirty="0" smtClean="0"/>
              <a:t>Сопроводительный материал к  лекции по </a:t>
            </a:r>
            <a:r>
              <a:rPr lang="ru-RU" altLang="ru-RU" sz="2400" dirty="0"/>
              <a:t>теме </a:t>
            </a:r>
            <a:r>
              <a:rPr lang="ru-RU" altLang="ru-RU" sz="2400" dirty="0" smtClean="0"/>
              <a:t/>
            </a:r>
            <a:br>
              <a:rPr lang="ru-RU" altLang="ru-RU" sz="2400" dirty="0" smtClean="0"/>
            </a:br>
            <a:r>
              <a:rPr lang="ru-RU" sz="3200" b="1" dirty="0" smtClean="0">
                <a:solidFill>
                  <a:srgbClr val="FF0000"/>
                </a:solidFill>
              </a:rPr>
              <a:t>Информационные технологии в здравоохранении</a:t>
            </a:r>
            <a:endParaRPr lang="ru-RU" altLang="ru-RU" sz="3600" b="1" dirty="0" smtClean="0">
              <a:solidFill>
                <a:srgbClr val="FF0000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35100" y="2786058"/>
            <a:ext cx="6400800" cy="3643338"/>
          </a:xfrm>
        </p:spPr>
        <p:txBody>
          <a:bodyPr>
            <a:normAutofit/>
          </a:bodyPr>
          <a:lstStyle/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ru-RU" altLang="ru-RU" sz="1600" dirty="0" smtClean="0">
                <a:solidFill>
                  <a:schemeClr val="tx1"/>
                </a:solidFill>
              </a:rPr>
              <a:t>Автор  Жук И.А.</a:t>
            </a: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ru-RU" altLang="ru-RU" sz="1600" dirty="0" smtClean="0">
                <a:solidFill>
                  <a:schemeClr val="tx1"/>
                </a:solidFill>
              </a:rPr>
              <a:t>Специальности Сестринское дело, Лечебное дело</a:t>
            </a: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endParaRPr lang="ru-RU" altLang="ru-RU" sz="1600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ru-RU" altLang="ru-RU" sz="1600" dirty="0" smtClean="0">
                <a:solidFill>
                  <a:schemeClr val="tx1"/>
                </a:solidFill>
              </a:rPr>
              <a:t>2020г.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 bwMode="auto">
          <a:xfrm>
            <a:off x="539750" y="260350"/>
            <a:ext cx="81915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1400" kern="0" cap="all" dirty="0" smtClean="0"/>
              <a:t>Бюджетное профессиональное Образовательное Учреждение омской области «Медицинский колледж»</a:t>
            </a:r>
            <a:endParaRPr lang="ru-RU" sz="2000" kern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rgbClr val="C00000"/>
                </a:solidFill>
              </a:rPr>
              <a:t>Цель занятия: формирование у студента понимания актуальности внедрения информационных технологий в практику здравоохранения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3791914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2400" dirty="0" smtClean="0"/>
              <a:t>Задачи:</a:t>
            </a:r>
          </a:p>
          <a:p>
            <a:pPr lvl="0"/>
            <a:r>
              <a:rPr lang="ru-RU" sz="2400" dirty="0"/>
              <a:t>актуализация знаний о науке Информатике и ее задачах</a:t>
            </a:r>
          </a:p>
          <a:p>
            <a:pPr lvl="0"/>
            <a:r>
              <a:rPr lang="ru-RU" sz="2400" dirty="0"/>
              <a:t>установление аспектов применения информационных технологий в практическом здравоохранении</a:t>
            </a:r>
          </a:p>
          <a:p>
            <a:pPr lvl="0"/>
            <a:r>
              <a:rPr lang="ru-RU" sz="2400" dirty="0"/>
              <a:t>рассмотрение некоторых проблем применения ИТ в современном здравоохранении и практической медицине</a:t>
            </a:r>
          </a:p>
          <a:p>
            <a:pPr lvl="0"/>
            <a:r>
              <a:rPr lang="ru-RU" sz="2400" dirty="0"/>
              <a:t>определение перспективных задач информатизации здравоохранения </a:t>
            </a:r>
          </a:p>
          <a:p>
            <a:pPr lvl="0"/>
            <a:endParaRPr lang="ru-RU" sz="2400" dirty="0" smtClean="0"/>
          </a:p>
          <a:p>
            <a:pPr lvl="0">
              <a:buNone/>
            </a:pPr>
            <a:endParaRPr lang="ru-RU" sz="28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Информатика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sz="2400" dirty="0" smtClean="0"/>
              <a:t>Информатика – это </a:t>
            </a:r>
            <a:r>
              <a:rPr lang="ru-RU" sz="2400" dirty="0"/>
              <a:t>отрасль науки, </a:t>
            </a:r>
            <a:r>
              <a:rPr lang="ru-RU" sz="2400" dirty="0" smtClean="0"/>
              <a:t>изучающая:</a:t>
            </a:r>
          </a:p>
          <a:p>
            <a:pPr algn="just"/>
            <a:r>
              <a:rPr lang="ru-RU" sz="2400" dirty="0" smtClean="0"/>
              <a:t>структуру </a:t>
            </a:r>
            <a:r>
              <a:rPr lang="ru-RU" sz="2400" dirty="0"/>
              <a:t>и свойства информации, </a:t>
            </a:r>
            <a:endParaRPr lang="ru-RU" sz="2400" dirty="0" smtClean="0"/>
          </a:p>
          <a:p>
            <a:pPr algn="just"/>
            <a:r>
              <a:rPr lang="ru-RU" sz="2400" dirty="0" smtClean="0"/>
              <a:t>вопросы</a:t>
            </a:r>
            <a:r>
              <a:rPr lang="ru-RU" sz="2400" dirty="0"/>
              <a:t>, связанные с ее сбором, хранением, поиском, передачей, переработкой, преобразованием, распространением и использованием в различных сферах человеческой </a:t>
            </a:r>
            <a:r>
              <a:rPr lang="ru-RU" sz="2400" dirty="0" smtClean="0"/>
              <a:t>деятельности с </a:t>
            </a:r>
            <a:r>
              <a:rPr lang="ru-RU" sz="2400" dirty="0"/>
              <a:t>помощью компьютеров</a:t>
            </a:r>
            <a:r>
              <a:rPr lang="ru-RU" sz="24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Свойства  </a:t>
            </a:r>
            <a:r>
              <a:rPr lang="ru-RU" sz="3200" b="1" dirty="0">
                <a:solidFill>
                  <a:srgbClr val="C00000"/>
                </a:solidFill>
              </a:rPr>
              <a:t>информации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ru-RU" sz="2400" b="1" dirty="0" smtClean="0">
                <a:solidFill>
                  <a:srgbClr val="FF0000"/>
                </a:solidFill>
              </a:rPr>
              <a:t>Объективность</a:t>
            </a:r>
            <a:r>
              <a:rPr lang="ru-RU" sz="2400" dirty="0" smtClean="0"/>
              <a:t> - </a:t>
            </a:r>
            <a:r>
              <a:rPr lang="ru-RU" sz="2400" dirty="0"/>
              <a:t>не зависит от чего-либо мнения</a:t>
            </a:r>
            <a:r>
              <a:rPr lang="ru-RU" sz="2400" dirty="0" smtClean="0"/>
              <a:t>;</a:t>
            </a:r>
          </a:p>
          <a:p>
            <a:pPr lvl="0" algn="just"/>
            <a:r>
              <a:rPr lang="ru-RU" sz="2400" b="1" dirty="0" smtClean="0">
                <a:solidFill>
                  <a:srgbClr val="FF0000"/>
                </a:solidFill>
              </a:rPr>
              <a:t>Полнота</a:t>
            </a:r>
            <a:r>
              <a:rPr lang="ru-RU" sz="2400" dirty="0" smtClean="0"/>
              <a:t> - </a:t>
            </a:r>
            <a:r>
              <a:rPr lang="ru-RU" sz="2400" dirty="0"/>
              <a:t>ее достаточно для понимания и принятия решений</a:t>
            </a:r>
            <a:r>
              <a:rPr lang="ru-RU" sz="2400" dirty="0" smtClean="0"/>
              <a:t>;</a:t>
            </a:r>
            <a:endParaRPr lang="ru-RU" sz="2400" dirty="0"/>
          </a:p>
          <a:p>
            <a:pPr lvl="0" algn="just"/>
            <a:r>
              <a:rPr lang="ru-RU" sz="2400" b="1" dirty="0" smtClean="0">
                <a:solidFill>
                  <a:srgbClr val="FF0000"/>
                </a:solidFill>
              </a:rPr>
              <a:t>Достоверность</a:t>
            </a:r>
            <a:r>
              <a:rPr lang="ru-RU" sz="2400" dirty="0" smtClean="0"/>
              <a:t> -  </a:t>
            </a:r>
            <a:r>
              <a:rPr lang="ru-RU" sz="2400" dirty="0"/>
              <a:t>отражает истинное положение дел</a:t>
            </a:r>
            <a:r>
              <a:rPr lang="ru-RU" sz="2400" dirty="0" smtClean="0"/>
              <a:t>;</a:t>
            </a:r>
            <a:endParaRPr lang="ru-RU" sz="2400" dirty="0"/>
          </a:p>
          <a:p>
            <a:pPr lvl="0" algn="just"/>
            <a:r>
              <a:rPr lang="ru-RU" sz="2400" b="1" dirty="0" smtClean="0">
                <a:solidFill>
                  <a:srgbClr val="FF0000"/>
                </a:solidFill>
              </a:rPr>
              <a:t>Доступность</a:t>
            </a:r>
            <a:r>
              <a:rPr lang="ru-RU" sz="2400" dirty="0" smtClean="0"/>
              <a:t> - </a:t>
            </a:r>
            <a:r>
              <a:rPr lang="ru-RU" sz="2400" dirty="0"/>
              <a:t>выражена на языке, доступном получателю</a:t>
            </a:r>
            <a:r>
              <a:rPr lang="ru-RU" sz="2400" dirty="0" smtClean="0"/>
              <a:t>;</a:t>
            </a:r>
            <a:endParaRPr lang="ru-RU" sz="2400" dirty="0"/>
          </a:p>
          <a:p>
            <a:pPr lvl="0" algn="just"/>
            <a:r>
              <a:rPr lang="ru-RU" sz="2400" b="1" dirty="0" smtClean="0">
                <a:solidFill>
                  <a:srgbClr val="FF0000"/>
                </a:solidFill>
              </a:rPr>
              <a:t>Актуальность</a:t>
            </a:r>
            <a:r>
              <a:rPr lang="ru-RU" sz="2400" dirty="0" smtClean="0"/>
              <a:t> - </a:t>
            </a:r>
            <a:r>
              <a:rPr lang="ru-RU" sz="2400" dirty="0"/>
              <a:t> важна и существенна для настоящего времени</a:t>
            </a:r>
            <a:r>
              <a:rPr lang="ru-RU" sz="2400" dirty="0" smtClean="0"/>
              <a:t>.</a:t>
            </a:r>
            <a:endParaRPr lang="ru-RU" sz="24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Предмет информатики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buNone/>
            </a:pPr>
            <a:r>
              <a:rPr lang="ru-RU" sz="2400" dirty="0" smtClean="0"/>
              <a:t>Включает:</a:t>
            </a:r>
          </a:p>
          <a:p>
            <a:pPr lvl="0" algn="just"/>
            <a:r>
              <a:rPr lang="ru-RU" sz="2400" dirty="0" smtClean="0"/>
              <a:t>аппаратное </a:t>
            </a:r>
            <a:r>
              <a:rPr lang="ru-RU" sz="2400" dirty="0"/>
              <a:t>обеспечение средств вычислительной техники;</a:t>
            </a:r>
          </a:p>
          <a:p>
            <a:pPr lvl="0" algn="just"/>
            <a:r>
              <a:rPr lang="ru-RU" sz="2400" dirty="0"/>
              <a:t>программное обеспечение средств вычислительной техники;</a:t>
            </a:r>
          </a:p>
          <a:p>
            <a:pPr lvl="0" algn="just"/>
            <a:r>
              <a:rPr lang="ru-RU" sz="2400" dirty="0"/>
              <a:t>средства взаимодействия аппаратного и программного обеспечения;</a:t>
            </a:r>
          </a:p>
          <a:p>
            <a:pPr lvl="0" algn="just"/>
            <a:r>
              <a:rPr lang="ru-RU" sz="2400" dirty="0"/>
              <a:t>средства взаимодействия человека с аппаратными и программными средствами.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Основная задача информатики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smtClean="0"/>
              <a:t>систематизация </a:t>
            </a:r>
            <a:r>
              <a:rPr lang="ru-RU" sz="2400" dirty="0"/>
              <a:t>приемов и методов работы с аппаратными и программными средствами вычислительной техники. </a:t>
            </a:r>
            <a:endParaRPr lang="ru-RU" sz="2400" dirty="0" smtClean="0"/>
          </a:p>
          <a:p>
            <a:pPr algn="just"/>
            <a:r>
              <a:rPr lang="ru-RU" sz="2400" dirty="0" smtClean="0"/>
              <a:t>Цель </a:t>
            </a:r>
            <a:r>
              <a:rPr lang="ru-RU" sz="2400" dirty="0"/>
              <a:t>систематизации состоит в том, чтобы выделять, внедрять и развивать передовые, более эффективные технологии автоматизации этапов работы с данными, а также методически обеспечивать новые технологические исследования.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Основные направления использования компьютера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/>
              <a:t>накопление, хранение и обработка больших объемов информации, быстрый поиск данных;</a:t>
            </a:r>
          </a:p>
          <a:p>
            <a:pPr algn="just"/>
            <a:r>
              <a:rPr lang="ru-RU" dirty="0" smtClean="0"/>
              <a:t>выполнение расчетов;</a:t>
            </a:r>
          </a:p>
          <a:p>
            <a:pPr algn="just"/>
            <a:r>
              <a:rPr lang="ru-RU" dirty="0" smtClean="0"/>
              <a:t>оформление документов;</a:t>
            </a:r>
          </a:p>
          <a:p>
            <a:pPr algn="just"/>
            <a:r>
              <a:rPr lang="ru-RU" dirty="0" smtClean="0"/>
              <a:t>обучение;</a:t>
            </a:r>
          </a:p>
          <a:p>
            <a:pPr algn="just"/>
            <a:r>
              <a:rPr lang="ru-RU" dirty="0" smtClean="0"/>
              <a:t>издательское дело;</a:t>
            </a:r>
          </a:p>
          <a:p>
            <a:pPr algn="just"/>
            <a:r>
              <a:rPr lang="ru-RU" dirty="0" smtClean="0"/>
              <a:t>построение чертежей, диаграмм, создание рисунков и</a:t>
            </a:r>
            <a:br>
              <a:rPr lang="ru-RU" dirty="0" smtClean="0"/>
            </a:br>
            <a:r>
              <a:rPr lang="ru-RU" dirty="0" smtClean="0"/>
              <a:t>картин, мультфильмов, видео;</a:t>
            </a:r>
          </a:p>
          <a:p>
            <a:pPr algn="just"/>
            <a:r>
              <a:rPr lang="ru-RU" dirty="0" smtClean="0"/>
              <a:t>общение людей;</a:t>
            </a:r>
          </a:p>
          <a:p>
            <a:pPr algn="just"/>
            <a:r>
              <a:rPr lang="ru-RU" dirty="0" smtClean="0"/>
              <a:t>имитация работы человека-эксперта в определенной</a:t>
            </a:r>
            <a:br>
              <a:rPr lang="ru-RU" dirty="0" smtClean="0"/>
            </a:br>
            <a:r>
              <a:rPr lang="ru-RU" dirty="0" smtClean="0"/>
              <a:t>предметной области;</a:t>
            </a:r>
          </a:p>
          <a:p>
            <a:pPr algn="just"/>
            <a:r>
              <a:rPr lang="ru-RU" dirty="0" smtClean="0"/>
              <a:t>игры и развлечения.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Информатизация медицины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ru-RU" sz="2400" dirty="0" smtClean="0"/>
              <a:t>это </a:t>
            </a:r>
            <a:r>
              <a:rPr lang="ru-RU" sz="2400" dirty="0"/>
              <a:t>часть информатизации здравоохранения </a:t>
            </a:r>
            <a:r>
              <a:rPr lang="ru-RU" sz="2400" dirty="0" smtClean="0"/>
              <a:t>– комплексная </a:t>
            </a:r>
            <a:r>
              <a:rPr lang="ru-RU" sz="2400" dirty="0"/>
              <a:t>система мероприятий, направленных на поддержку принятия решения по вопросам управления здравоохранением, диагностики, лечения и профилактики с помощью современных </a:t>
            </a:r>
            <a:r>
              <a:rPr lang="ru-RU" sz="2400" dirty="0" smtClean="0"/>
              <a:t>информационных технологий (ИТ).</a:t>
            </a:r>
          </a:p>
          <a:p>
            <a:pPr algn="just"/>
            <a:endParaRPr lang="ru-RU" sz="2400" dirty="0"/>
          </a:p>
          <a:p>
            <a:r>
              <a:rPr lang="ru-RU" sz="2400" dirty="0"/>
              <a:t>Весь процесс информатизации направлен на создание единого медицинского информационного пространства, позволяющего врачам общаться друг с другом, обращаться к архивам и библиотекам медицинских знаний и технологий, а также взаимодействовать с функционирующей аппаратурой непосредственно с рабочего места и в реальном времени.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Задачи, решаемые с помощью  </a:t>
            </a:r>
            <a:r>
              <a:rPr lang="ru-RU" sz="2800" b="1" dirty="0" smtClean="0">
                <a:solidFill>
                  <a:srgbClr val="C00000"/>
                </a:solidFill>
              </a:rPr>
              <a:t>ИТ  </a:t>
            </a:r>
            <a:r>
              <a:rPr lang="ru-RU" sz="2800" b="1" dirty="0">
                <a:solidFill>
                  <a:srgbClr val="C00000"/>
                </a:solidFill>
              </a:rPr>
              <a:t>в  области здравоохранения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600" dirty="0" smtClean="0"/>
              <a:t>Ведется электронная база данных всех пациентов с полной историей обращений, с указанием назначенного лечения. Возможность проводить быстрый поиск информации по контексту в базе данных.</a:t>
            </a:r>
          </a:p>
          <a:p>
            <a:pPr algn="just"/>
            <a:r>
              <a:rPr lang="ru-RU" sz="2600" dirty="0" smtClean="0"/>
              <a:t>Создаются единые информационные сети в пределах клиники и для взаимодействия с другими учреждениями и аптеками</a:t>
            </a:r>
          </a:p>
          <a:p>
            <a:pPr algn="just"/>
            <a:r>
              <a:rPr lang="ru-RU" sz="2600" dirty="0" smtClean="0"/>
              <a:t>Стандартизируется и алгоритмизируется описание состояний и исследований, что, к тому же,  экономит время медицинского персонала.</a:t>
            </a:r>
          </a:p>
          <a:p>
            <a:pPr algn="just"/>
            <a:r>
              <a:rPr lang="ru-RU" sz="2600" dirty="0" smtClean="0"/>
              <a:t>Создаются </a:t>
            </a:r>
            <a:r>
              <a:rPr lang="ru-RU" sz="2600" dirty="0"/>
              <a:t>электронные очереди, и ведется электронная запись к специалистам.</a:t>
            </a:r>
          </a:p>
          <a:p>
            <a:pPr algn="just"/>
            <a:r>
              <a:rPr lang="ru-RU" sz="2600" dirty="0" smtClean="0"/>
              <a:t>Автоматизируется </a:t>
            </a:r>
            <a:r>
              <a:rPr lang="ru-RU" sz="2600" dirty="0"/>
              <a:t>подготовка рецептов, назначений, больничных листов и других документов для пациентов.</a:t>
            </a:r>
          </a:p>
          <a:p>
            <a:pPr algn="just"/>
            <a:r>
              <a:rPr lang="ru-RU" sz="2600" dirty="0" smtClean="0"/>
              <a:t>Со </a:t>
            </a:r>
            <a:r>
              <a:rPr lang="ru-RU" sz="2600" dirty="0"/>
              <a:t>стороны высококвалифицированных специалистов производится консультационная поддержка при оказании медицинской помощи в чрезвычайных ситуациях</a:t>
            </a:r>
            <a:r>
              <a:rPr lang="ru-RU" sz="2600" dirty="0" smtClean="0"/>
              <a:t>. </a:t>
            </a:r>
          </a:p>
          <a:p>
            <a:pPr algn="just"/>
            <a:r>
              <a:rPr lang="ru-RU" sz="2600" dirty="0" smtClean="0"/>
              <a:t>Повышается доступность медицинских услуг и помощи группам населения, которые проживают в географически удаленных районах,  людям с  ограниченными возможностями, а также пациентам, находящимся в замкнутых или организованных коллективах. </a:t>
            </a:r>
          </a:p>
          <a:p>
            <a:pPr algn="just"/>
            <a:r>
              <a:rPr lang="ru-RU" sz="2600" dirty="0" smtClean="0"/>
              <a:t>Проводится удаленный мониторинг  физиологических параметров пациентов.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Средства информатики </a:t>
            </a:r>
            <a:r>
              <a:rPr lang="ru-RU" sz="2800" b="1" dirty="0" smtClean="0">
                <a:solidFill>
                  <a:srgbClr val="C00000"/>
                </a:solidFill>
              </a:rPr>
              <a:t/>
            </a:r>
            <a:br>
              <a:rPr lang="ru-RU" sz="2800" b="1" dirty="0" smtClean="0">
                <a:solidFill>
                  <a:srgbClr val="C0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для </a:t>
            </a:r>
            <a:r>
              <a:rPr lang="ru-RU" sz="2800" b="1" dirty="0">
                <a:solidFill>
                  <a:srgbClr val="C00000"/>
                </a:solidFill>
              </a:rPr>
              <a:t>информатизации медицины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ru-RU" sz="2600" dirty="0" smtClean="0"/>
              <a:t>глобальные </a:t>
            </a:r>
            <a:r>
              <a:rPr lang="ru-RU" sz="2600" dirty="0"/>
              <a:t>и локальные сети;</a:t>
            </a:r>
          </a:p>
          <a:p>
            <a:pPr lvl="0" algn="just"/>
            <a:r>
              <a:rPr lang="ru-RU" sz="2600" dirty="0"/>
              <a:t>персональные компьютеры с </a:t>
            </a:r>
            <a:r>
              <a:rPr lang="ru-RU" sz="2600" dirty="0" err="1"/>
              <a:t>мультимедийными</a:t>
            </a:r>
            <a:r>
              <a:rPr lang="ru-RU" sz="2600" dirty="0"/>
              <a:t> средами;</a:t>
            </a:r>
          </a:p>
          <a:p>
            <a:pPr lvl="0" algn="just"/>
            <a:r>
              <a:rPr lang="ru-RU" sz="2600" dirty="0"/>
              <a:t>базы данных, графические системы и другие средства разработки автоматизированных медицинских рабочих мест;</a:t>
            </a:r>
          </a:p>
          <a:p>
            <a:pPr lvl="0" algn="just"/>
            <a:r>
              <a:rPr lang="ru-RU" sz="2600" dirty="0"/>
              <a:t>компьютеризированная аппаратура для диагностики и лечения;</a:t>
            </a:r>
          </a:p>
          <a:p>
            <a:pPr lvl="0" algn="just"/>
            <a:r>
              <a:rPr lang="ru-RU" sz="2600" dirty="0"/>
              <a:t>микропроцессорные модули для медицинской техники.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Задачи  внедрения </a:t>
            </a:r>
            <a:r>
              <a:rPr lang="ru-RU" sz="2800" b="1" dirty="0">
                <a:solidFill>
                  <a:srgbClr val="C00000"/>
                </a:solidFill>
              </a:rPr>
              <a:t>ИТ в </a:t>
            </a:r>
            <a:r>
              <a:rPr lang="ru-RU" sz="2800" b="1" dirty="0" smtClean="0">
                <a:solidFill>
                  <a:srgbClr val="C00000"/>
                </a:solidFill>
              </a:rPr>
              <a:t>здравоохранения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 marL="271463" lvl="1" indent="-271463"/>
            <a:r>
              <a:rPr lang="ru-RU" sz="2000" dirty="0" smtClean="0"/>
              <a:t>Преодоление </a:t>
            </a:r>
            <a:r>
              <a:rPr lang="ru-RU" sz="2000" dirty="0"/>
              <a:t>разрыва между концентрацией лучших врачей в ведущих медицинских центрах и низким уровнем обеспеченности высококвалифицированными специалистами других </a:t>
            </a:r>
            <a:r>
              <a:rPr lang="ru-RU" sz="2000" dirty="0" smtClean="0"/>
              <a:t>регионах. Создание  </a:t>
            </a:r>
            <a:r>
              <a:rPr lang="ru-RU" sz="2000" dirty="0"/>
              <a:t>сети </a:t>
            </a:r>
            <a:r>
              <a:rPr lang="ru-RU" sz="2000" dirty="0" err="1"/>
              <a:t>телемедицинских</a:t>
            </a:r>
            <a:r>
              <a:rPr lang="ru-RU" sz="2000" dirty="0"/>
              <a:t> </a:t>
            </a:r>
            <a:r>
              <a:rPr lang="ru-RU" sz="2000" dirty="0" smtClean="0"/>
              <a:t>услуг обеспечит общедоступность </a:t>
            </a:r>
            <a:r>
              <a:rPr lang="ru-RU" sz="2000" dirty="0"/>
              <a:t>и единый стандарт качества </a:t>
            </a:r>
            <a:r>
              <a:rPr lang="ru-RU" sz="2000" dirty="0" smtClean="0"/>
              <a:t>медобслуживания.</a:t>
            </a:r>
            <a:endParaRPr lang="ru-RU" sz="2000" dirty="0"/>
          </a:p>
          <a:p>
            <a:pPr marL="271463" lvl="1" indent="-271463"/>
            <a:r>
              <a:rPr lang="ru-RU" sz="2000" dirty="0" smtClean="0"/>
              <a:t>Внедрение электронных </a:t>
            </a:r>
            <a:r>
              <a:rPr lang="ru-RU" sz="2000" dirty="0"/>
              <a:t>карт здоровья </a:t>
            </a:r>
            <a:r>
              <a:rPr lang="ru-RU" sz="2000" dirty="0" smtClean="0"/>
              <a:t>и </a:t>
            </a:r>
            <a:r>
              <a:rPr lang="ru-RU" sz="2000" dirty="0"/>
              <a:t>создание центров обработки и хранения </a:t>
            </a:r>
            <a:r>
              <a:rPr lang="ru-RU" sz="2000" dirty="0" err="1" smtClean="0"/>
              <a:t>медданных</a:t>
            </a:r>
            <a:r>
              <a:rPr lang="ru-RU" sz="2000" dirty="0" smtClean="0"/>
              <a:t> – это сделает информацию </a:t>
            </a:r>
            <a:r>
              <a:rPr lang="ru-RU" sz="2000" dirty="0"/>
              <a:t>о состоянии здоровья гражданина доступной независимо от </a:t>
            </a:r>
            <a:r>
              <a:rPr lang="ru-RU" sz="2000" dirty="0" smtClean="0"/>
              <a:t>его </a:t>
            </a:r>
            <a:r>
              <a:rPr lang="ru-RU" sz="2000" dirty="0"/>
              <a:t>нахождения.</a:t>
            </a:r>
          </a:p>
          <a:p>
            <a:pPr marL="271463" lvl="1" indent="-271463"/>
            <a:r>
              <a:rPr lang="ru-RU" sz="2000" dirty="0" smtClean="0"/>
              <a:t>Развитие  </a:t>
            </a:r>
            <a:r>
              <a:rPr lang="ru-RU" sz="2000" dirty="0"/>
              <a:t>системы мониторинга наличия лекарств в аптеках с доступом через Интернет.</a:t>
            </a:r>
          </a:p>
          <a:p>
            <a:pPr marL="271463" lvl="1" indent="-271463"/>
            <a:r>
              <a:rPr lang="ru-RU" sz="2000" dirty="0" smtClean="0"/>
              <a:t>Создание  </a:t>
            </a:r>
            <a:r>
              <a:rPr lang="ru-RU" sz="2000" dirty="0"/>
              <a:t>баз данных о </a:t>
            </a:r>
            <a:r>
              <a:rPr lang="ru-RU" sz="2000" dirty="0" smtClean="0"/>
              <a:t>медицинских </a:t>
            </a:r>
            <a:r>
              <a:rPr lang="ru-RU" sz="2000" dirty="0"/>
              <a:t>работниках. Такие реестры позволяют разоблачать </a:t>
            </a:r>
            <a:r>
              <a:rPr lang="ru-RU" sz="2000" dirty="0" smtClean="0"/>
              <a:t> </a:t>
            </a:r>
            <a:r>
              <a:rPr lang="ru-RU" sz="2000" dirty="0"/>
              <a:t>тех, </a:t>
            </a:r>
            <a:r>
              <a:rPr lang="ru-RU" sz="2000" dirty="0" smtClean="0"/>
              <a:t>кто не имеет </a:t>
            </a:r>
            <a:r>
              <a:rPr lang="ru-RU" sz="2000" dirty="0" err="1" smtClean="0"/>
              <a:t>медобразования</a:t>
            </a:r>
            <a:r>
              <a:rPr lang="ru-RU" sz="2000" dirty="0" smtClean="0"/>
              <a:t> или не  подтверждал квалификацию</a:t>
            </a:r>
            <a:r>
              <a:rPr lang="ru-RU" sz="2000" dirty="0"/>
              <a:t>.</a:t>
            </a:r>
          </a:p>
          <a:p>
            <a:pPr marL="271463" lvl="1" indent="-271463"/>
            <a:r>
              <a:rPr lang="ru-RU" sz="2000" dirty="0"/>
              <a:t>Организация  медицинских порталов в Интернете</a:t>
            </a:r>
            <a:r>
              <a:rPr lang="ru-RU" sz="2000" dirty="0" smtClean="0"/>
              <a:t>. </a:t>
            </a:r>
            <a:r>
              <a:rPr lang="ru-RU" sz="2000" dirty="0"/>
              <a:t>Через Интернет можно </a:t>
            </a:r>
            <a:r>
              <a:rPr lang="ru-RU" sz="2000" dirty="0" smtClean="0"/>
              <a:t>организовать </a:t>
            </a:r>
            <a:r>
              <a:rPr lang="ru-RU" sz="2000" dirty="0"/>
              <a:t>наблюдение за больными в домашних условиях, консультацию врачей и консилиумы.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Электронная история болезни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2400" dirty="0" smtClean="0"/>
              <a:t>Электронные медицинские </a:t>
            </a:r>
            <a:r>
              <a:rPr lang="ru-RU" sz="2400" dirty="0"/>
              <a:t>записи являются одной из наиболее востребованных современных ИТ, позволяющих в </a:t>
            </a:r>
            <a:r>
              <a:rPr lang="ru-RU" sz="2400" dirty="0" smtClean="0"/>
              <a:t>одной базе данных </a:t>
            </a:r>
            <a:r>
              <a:rPr lang="ru-RU" sz="2400" dirty="0"/>
              <a:t>концентрировать всю необходимую информацию медицинского </a:t>
            </a:r>
            <a:r>
              <a:rPr lang="ru-RU" sz="2400" dirty="0" smtClean="0"/>
              <a:t>характера.</a:t>
            </a:r>
            <a:endParaRPr lang="ru-RU" sz="2400" dirty="0"/>
          </a:p>
          <a:p>
            <a:pPr algn="just">
              <a:buNone/>
            </a:pPr>
            <a:r>
              <a:rPr lang="ru-RU" sz="2400" dirty="0"/>
              <a:t>Такой подход позволяет:</a:t>
            </a:r>
          </a:p>
          <a:p>
            <a:pPr lvl="0" algn="just"/>
            <a:r>
              <a:rPr lang="ru-RU" sz="2400" dirty="0"/>
              <a:t>врачам получать выборки по интересующим критериям, чтобы выявлять оптимальные схемы лечения;</a:t>
            </a:r>
          </a:p>
          <a:p>
            <a:pPr lvl="0" algn="just"/>
            <a:r>
              <a:rPr lang="ru-RU" sz="2400" dirty="0"/>
              <a:t>быстро и оперативно освежать информацию по истории болезни конкретного пациента;</a:t>
            </a:r>
          </a:p>
          <a:p>
            <a:pPr lvl="0" algn="just"/>
            <a:r>
              <a:rPr lang="ru-RU" sz="2400" dirty="0"/>
              <a:t>осуществлять подбор индивидуальных дозировок лекарственных препаратов, что способствует повышению эффективности лечения;</a:t>
            </a:r>
          </a:p>
          <a:p>
            <a:pPr lvl="0" algn="just"/>
            <a:r>
              <a:rPr lang="ru-RU" sz="2400" dirty="0"/>
              <a:t>снизить расходы на бумагу;</a:t>
            </a:r>
          </a:p>
          <a:p>
            <a:pPr lvl="0" algn="just"/>
            <a:r>
              <a:rPr lang="ru-RU" sz="2400" dirty="0"/>
              <a:t>сделать невозможным утерю медицинских карт пациентов;</a:t>
            </a:r>
          </a:p>
          <a:p>
            <a:pPr lvl="0" algn="just"/>
            <a:r>
              <a:rPr lang="ru-RU" sz="2400" dirty="0"/>
              <a:t>автоматизировать передачу результатов анализов из лабораторий лечащим </a:t>
            </a:r>
            <a:r>
              <a:rPr lang="ru-RU" sz="2400" dirty="0" smtClean="0"/>
              <a:t>врачам.</a:t>
            </a:r>
            <a:endParaRPr lang="ru-RU" sz="2400" dirty="0"/>
          </a:p>
          <a:p>
            <a:pPr algn="just"/>
            <a:endParaRPr lang="ru-RU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Общие положения </a:t>
            </a:r>
            <a:br>
              <a:rPr lang="ru-RU" sz="2800" b="1" dirty="0">
                <a:solidFill>
                  <a:srgbClr val="C00000"/>
                </a:solidFill>
              </a:rPr>
            </a:br>
            <a:r>
              <a:rPr lang="ru-RU" sz="2800" b="1" dirty="0">
                <a:solidFill>
                  <a:srgbClr val="C00000"/>
                </a:solidFill>
              </a:rPr>
              <a:t>ЭЛЕКТРОННОЙ ИСТОРИИ БОЛЕЗНИ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5536" y="1340768"/>
            <a:ext cx="2520280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Электронная  история болезни  (ЭИБ)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59832" y="1268760"/>
            <a:ext cx="5688632" cy="9361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ИС для ведения, хранения на электронных носителях, поиска и выдачи по информационным запросам персональных медицинских записей.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5536" y="2636912"/>
            <a:ext cx="2520280" cy="93610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Персональная  медицинская запись (ПМЗ)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59832" y="2276872"/>
            <a:ext cx="5688632" cy="165618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Любая запись, сделанная конкретным медицинским работником в отношении конкретного пациента (описание осмотра, обследования, консультации, назначения, выполненной процедуры, обобщенного заключения о состоянии больного и т.д.)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6" y="4005064"/>
            <a:ext cx="2520280" cy="108012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Электронная  персональная медицинская запись (ЭПМЗ)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59832" y="4005064"/>
            <a:ext cx="5688632" cy="108012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Любая персональная медицинская запись, сохраненная на электронном носителе.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95536" y="5301208"/>
            <a:ext cx="2520280" cy="79208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Электронный  медицинский архив (ЭМА)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059832" y="5157192"/>
            <a:ext cx="5688632" cy="99011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Электронное хранилище данных, содержащее ЭПМЗ и другие наборы данных и программ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ЭМПЗ – основной элемент электронной истории болезни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Свойства ЭПМЗ:</a:t>
            </a: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неизменность</a:t>
            </a:r>
            <a:r>
              <a:rPr lang="ru-RU" sz="2400" dirty="0" smtClean="0"/>
              <a:t> и </a:t>
            </a:r>
            <a:r>
              <a:rPr lang="ru-RU" sz="2400" b="1" dirty="0" smtClean="0">
                <a:solidFill>
                  <a:srgbClr val="FF0000"/>
                </a:solidFill>
              </a:rPr>
              <a:t>достоверность</a:t>
            </a:r>
            <a:r>
              <a:rPr lang="ru-RU" sz="2400" dirty="0" smtClean="0"/>
              <a:t> на протяжении всего периода хранения;</a:t>
            </a: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регламентация прав доступа </a:t>
            </a:r>
            <a:r>
              <a:rPr lang="ru-RU" sz="2400" dirty="0" smtClean="0"/>
              <a:t>и </a:t>
            </a:r>
            <a:r>
              <a:rPr lang="ru-RU" sz="2400" b="1" dirty="0" smtClean="0">
                <a:solidFill>
                  <a:srgbClr val="FF0000"/>
                </a:solidFill>
              </a:rPr>
              <a:t>конфиденциальность</a:t>
            </a:r>
            <a:r>
              <a:rPr lang="ru-RU" sz="2400" dirty="0" smtClean="0"/>
              <a:t>;</a:t>
            </a:r>
          </a:p>
          <a:p>
            <a:pPr algn="just"/>
            <a:r>
              <a:rPr lang="ru-RU" sz="2400" b="1" dirty="0" err="1" smtClean="0">
                <a:solidFill>
                  <a:srgbClr val="FF0000"/>
                </a:solidFill>
              </a:rPr>
              <a:t>персонифицируемость</a:t>
            </a:r>
            <a:r>
              <a:rPr lang="ru-RU" sz="2400" dirty="0" smtClean="0"/>
              <a:t> (возможности определить автора и происхождение записи в любой момент времени - аналог подписи на традиционном документе).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Классификация систем ведения ЭИБ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Индивидуальные - </a:t>
            </a:r>
            <a:r>
              <a:rPr lang="ru-RU" sz="2400" dirty="0" smtClean="0"/>
              <a:t>электронные средства и электронные архивы используются для подготовки традиционных медицинских записей. Используются для хранения шаблонов, заготовок, фрагментов и электронных копий различных документов. Документы в индивидуальных системах </a:t>
            </a:r>
            <a:r>
              <a:rPr lang="ru-RU" sz="2400" dirty="0" smtClean="0">
                <a:solidFill>
                  <a:srgbClr val="FF0000"/>
                </a:solidFill>
              </a:rPr>
              <a:t>не имеют самостоятельного статуса </a:t>
            </a:r>
          </a:p>
          <a:p>
            <a:pPr algn="just"/>
            <a:endParaRPr lang="ru-RU" sz="1000" dirty="0" smtClean="0">
              <a:solidFill>
                <a:srgbClr val="FF0000"/>
              </a:solidFill>
            </a:endParaRP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Коллективные - </a:t>
            </a:r>
            <a:r>
              <a:rPr lang="ru-RU" sz="2400" dirty="0" smtClean="0"/>
              <a:t>ЭПМЗ создаются и отчуждаются от автора,  затем могут быть использованы в электронном виде для  принятия на их основании медицинских решений.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Структура ЭПМЗ 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*Идентификатор пациента -  </a:t>
            </a:r>
            <a:r>
              <a:rPr lang="ru-RU" sz="2400" dirty="0" smtClean="0"/>
              <a:t>является ссылкой к списку пациентов ЛПУ, также им может быть набор реквизитов пациента, позволяющий однозначно найти его среди пациентов ЛПУ.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*Идентификатор данной ЭПМЗ </a:t>
            </a:r>
            <a:r>
              <a:rPr lang="ru-RU" sz="2400" dirty="0" smtClean="0"/>
              <a:t>- позволяет однозначно найти ЭПМЗ в электронном архиве ЛПУ</a:t>
            </a:r>
          </a:p>
          <a:p>
            <a:r>
              <a:rPr lang="ru-RU" sz="2400" b="1" dirty="0" smtClean="0">
                <a:solidFill>
                  <a:srgbClr val="7030A0"/>
                </a:solidFill>
              </a:rPr>
              <a:t>Идентификатор</a:t>
            </a:r>
            <a:r>
              <a:rPr lang="ru-RU" sz="2400" dirty="0" smtClean="0"/>
              <a:t> типа ЭПМЗ - определяется по классификатору типов записей, используемых в данном электронном архиве ЛПУ</a:t>
            </a:r>
          </a:p>
          <a:p>
            <a:r>
              <a:rPr lang="ru-RU" sz="2400" b="1" dirty="0" smtClean="0">
                <a:solidFill>
                  <a:srgbClr val="FF0000"/>
                </a:solidFill>
              </a:rPr>
              <a:t>*Дата и время </a:t>
            </a:r>
            <a:r>
              <a:rPr lang="ru-RU" sz="2400" dirty="0" smtClean="0"/>
              <a:t>- время указывают там, где оно имеет значение</a:t>
            </a:r>
          </a:p>
          <a:p>
            <a:r>
              <a:rPr lang="ru-RU" sz="2400" b="1" dirty="0" smtClean="0">
                <a:solidFill>
                  <a:srgbClr val="7030A0"/>
                </a:solidFill>
              </a:rPr>
              <a:t>Номер истории болезни </a:t>
            </a:r>
            <a:r>
              <a:rPr lang="ru-RU" sz="2400" dirty="0" smtClean="0"/>
              <a:t>- элемент, определяющий  ЭИБ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Структура ЭПМЗ 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Autofit/>
          </a:bodyPr>
          <a:lstStyle/>
          <a:p>
            <a:pPr algn="just"/>
            <a:r>
              <a:rPr lang="ru-RU" sz="2200" b="1" dirty="0" smtClean="0">
                <a:solidFill>
                  <a:srgbClr val="FF0000"/>
                </a:solidFill>
              </a:rPr>
              <a:t>*Идентификатор лица, создавшего запись </a:t>
            </a:r>
            <a:r>
              <a:rPr lang="ru-RU" sz="2200" dirty="0" smtClean="0"/>
              <a:t>- однозначно определяет автора, ЭПМЗ.(ссылка к справочнику сотрудников или набор реквизитов, позволяющий однозначно определить автора ЭПМЗ среди сотрудников данной медицинской организации. Лицо, создавшее запись, и автор записи могут не совпадать).</a:t>
            </a:r>
          </a:p>
          <a:p>
            <a:pPr algn="just"/>
            <a:r>
              <a:rPr lang="ru-RU" sz="2200" b="1" dirty="0" smtClean="0">
                <a:solidFill>
                  <a:srgbClr val="7030A0"/>
                </a:solidFill>
              </a:rPr>
              <a:t>Текст ЭПМЗ </a:t>
            </a:r>
            <a:r>
              <a:rPr lang="ru-RU" sz="2200" dirty="0" smtClean="0"/>
              <a:t>- медицинское содержание ЭПМЗ </a:t>
            </a:r>
          </a:p>
          <a:p>
            <a:pPr algn="just"/>
            <a:r>
              <a:rPr lang="ru-RU" sz="2200" b="1" dirty="0" smtClean="0">
                <a:solidFill>
                  <a:srgbClr val="7030A0"/>
                </a:solidFill>
              </a:rPr>
              <a:t>Прикрепленные файлы </a:t>
            </a:r>
            <a:r>
              <a:rPr lang="ru-RU" sz="2200" dirty="0" smtClean="0"/>
              <a:t>- дополнительная информация о ЭПМЗ (медицинские изображения, графические материалы и т.д.)</a:t>
            </a:r>
          </a:p>
          <a:p>
            <a:pPr algn="just"/>
            <a:r>
              <a:rPr lang="ru-RU" sz="2200" b="1" dirty="0" smtClean="0">
                <a:solidFill>
                  <a:srgbClr val="7030A0"/>
                </a:solidFill>
              </a:rPr>
              <a:t>Формализованные данные, прикрепленные к ЭПМЗ </a:t>
            </a:r>
            <a:r>
              <a:rPr lang="ru-RU" sz="2200" dirty="0" smtClean="0"/>
              <a:t>- набор кодов, формализованные значения и реквизиты, позволяющие с помощью специальных программ представить медицинское содержание ЭПМЗ в </a:t>
            </a:r>
            <a:r>
              <a:rPr lang="ru-RU" sz="2200" dirty="0" err="1" smtClean="0"/>
              <a:t>человекочитаемом</a:t>
            </a:r>
            <a:r>
              <a:rPr lang="ru-RU" sz="2200" dirty="0" smtClean="0"/>
              <a:t> виде, а также проводить электронную обработку ЭПМЗ.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Структура ЭПМЗ 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*Идентификатор автора ЭПМЗ </a:t>
            </a:r>
            <a:r>
              <a:rPr lang="ru-RU" sz="2400" dirty="0" smtClean="0"/>
              <a:t>- однозначно определяет автора данной ЭПМЗ, который несет  ответственность за ее содержание</a:t>
            </a:r>
          </a:p>
          <a:p>
            <a:pPr algn="just"/>
            <a:r>
              <a:rPr lang="ru-RU" sz="2400" b="1" dirty="0" smtClean="0">
                <a:solidFill>
                  <a:srgbClr val="FF0000"/>
                </a:solidFill>
              </a:rPr>
              <a:t>*Дата и время подписания ЭПМЗ </a:t>
            </a:r>
            <a:r>
              <a:rPr lang="ru-RU" sz="2400" dirty="0" smtClean="0"/>
              <a:t>– момент, с которого  ЭПМЗ считается законченной, подписанной и приобретает статус официального медицинского документа. </a:t>
            </a:r>
          </a:p>
          <a:p>
            <a:pPr algn="just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Дайджест</a:t>
            </a:r>
            <a:r>
              <a:rPr lang="ru-RU" sz="2400" dirty="0" smtClean="0"/>
              <a:t> -Элемент, зашифрованный секретным ключом сертификата электронной цифровой подписи (ЭЦП). Данный элемент обязателен при использовании ЭЦП.</a:t>
            </a:r>
          </a:p>
          <a:p>
            <a:pPr algn="just"/>
            <a:endParaRPr lang="ru-RU" sz="2400" dirty="0" smtClean="0"/>
          </a:p>
          <a:p>
            <a:pPr algn="just">
              <a:buNone/>
            </a:pPr>
            <a:r>
              <a:rPr lang="ru-RU" sz="2400" dirty="0" smtClean="0">
                <a:solidFill>
                  <a:srgbClr val="0062AC"/>
                </a:solidFill>
              </a:rPr>
              <a:t>ЭПМЗ может включать в себя и другие структурные элементы, определенные правилами работы ЛПУ.</a:t>
            </a:r>
          </a:p>
          <a:p>
            <a:pPr algn="just"/>
            <a:endParaRPr lang="ru-RU" sz="24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Электронный медицинский архив (ЭМА) 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Autofit/>
          </a:bodyPr>
          <a:lstStyle/>
          <a:p>
            <a:pPr marL="0" indent="358775" algn="just"/>
            <a:r>
              <a:rPr lang="ru-RU" sz="2400" dirty="0" smtClean="0"/>
              <a:t>единый информационный объект, позволяющий выполнить все необходимые процедуры в отношении хранящихся в нем ЭПМЗ</a:t>
            </a:r>
          </a:p>
          <a:p>
            <a:pPr marL="0" indent="358775" algn="just"/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В систему поиска по ЭМА обязательно включены следующие возможности:</a:t>
            </a:r>
          </a:p>
          <a:p>
            <a:r>
              <a:rPr lang="ru-RU" sz="2400" dirty="0" smtClean="0"/>
              <a:t>найти и идентифицировать любого пациента</a:t>
            </a:r>
          </a:p>
          <a:p>
            <a:r>
              <a:rPr lang="ru-RU" sz="2400" dirty="0" smtClean="0"/>
              <a:t>найти все ЭПМЗ, относящиеся к данному пациенту, и отсортировать их по дате или типу записи</a:t>
            </a:r>
          </a:p>
          <a:p>
            <a:r>
              <a:rPr lang="ru-RU" sz="2400" dirty="0" smtClean="0"/>
              <a:t>Желательно  - поиск всех ЭПМЗ, подписанных конкретным медицинским работником</a:t>
            </a:r>
          </a:p>
          <a:p>
            <a:pPr algn="just"/>
            <a:endParaRPr lang="ru-RU" sz="24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9390-4889-4FFD-A79F-E5B51F79CF01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Проблема создания полной карты пациента</a:t>
            </a:r>
            <a:br>
              <a:rPr lang="ru-RU" sz="2800" b="1" dirty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 algn="just"/>
            <a:r>
              <a:rPr lang="ru-RU" sz="2400" dirty="0"/>
              <a:t>Основным препятствием для получения общей картины состояния здоровья пациента </a:t>
            </a:r>
            <a:r>
              <a:rPr lang="ru-RU" sz="2400" dirty="0" smtClean="0"/>
              <a:t>является </a:t>
            </a:r>
            <a:r>
              <a:rPr lang="ru-RU" sz="2400" dirty="0"/>
              <a:t>отсутствие универсально совместимых систем электронных медицинских карт</a:t>
            </a:r>
            <a:r>
              <a:rPr lang="ru-RU" sz="2400" dirty="0" smtClean="0"/>
              <a:t>.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dirty="0"/>
              <a:t>Подвергается серьезным сомнениям возможность сохранения конфиденциальности информации, касающегося описания заболеваний, результатов анализов и пр. по причине </a:t>
            </a:r>
            <a:r>
              <a:rPr lang="ru-RU" sz="2400" dirty="0" smtClean="0"/>
              <a:t>взлома </a:t>
            </a:r>
            <a:r>
              <a:rPr lang="ru-RU" sz="2400" dirty="0"/>
              <a:t>баз </a:t>
            </a:r>
            <a:r>
              <a:rPr lang="ru-RU" sz="2400" dirty="0" smtClean="0"/>
              <a:t>данных.</a:t>
            </a:r>
            <a:endParaRPr lang="ru-RU" sz="2400" dirty="0"/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Единое  медицинское информационное пространство</a:t>
            </a:r>
            <a:r>
              <a:rPr lang="ru-RU" sz="2800" b="1" dirty="0">
                <a:solidFill>
                  <a:srgbClr val="C00000"/>
                </a:solidFill>
              </a:rPr>
              <a:t/>
            </a:r>
            <a:br>
              <a:rPr lang="ru-RU" sz="2800" b="1" dirty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Различают:</a:t>
            </a:r>
          </a:p>
          <a:p>
            <a:r>
              <a:rPr lang="ru-RU" sz="2400" dirty="0" smtClean="0"/>
              <a:t>единое информационное пространство медицинских данных – система, интегрирующая данные о пациентах</a:t>
            </a:r>
          </a:p>
          <a:p>
            <a:r>
              <a:rPr lang="ru-RU" sz="2400" dirty="0" smtClean="0"/>
              <a:t>единое информационное пространство системы здравоохранения -  решения, реализованные на различных уровнях (глобальная всероссийская система обмена информационными потоками, региональные информационно-аналитические медицинские системы, медицинские информационные системы  в медицинском учреждении).</a:t>
            </a:r>
          </a:p>
          <a:p>
            <a:endParaRPr lang="ru-RU" sz="2000" dirty="0" smtClean="0"/>
          </a:p>
          <a:p>
            <a:endParaRPr lang="ru-RU" sz="2000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Проблема </a:t>
            </a:r>
            <a:r>
              <a:rPr lang="ru-RU" sz="2800" b="1" dirty="0" smtClean="0">
                <a:solidFill>
                  <a:srgbClr val="C00000"/>
                </a:solidFill>
              </a:rPr>
              <a:t>создания единого медицинского информационного </a:t>
            </a:r>
            <a:r>
              <a:rPr lang="ru-RU" sz="2800" b="1" dirty="0" smtClean="0">
                <a:solidFill>
                  <a:srgbClr val="C00000"/>
                </a:solidFill>
              </a:rPr>
              <a:t>пространства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500141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dirty="0" smtClean="0"/>
              <a:t>Проблемы:</a:t>
            </a:r>
          </a:p>
          <a:p>
            <a:pPr algn="just"/>
            <a:r>
              <a:rPr lang="ru-RU" sz="2400" dirty="0" smtClean="0"/>
              <a:t>проблема выработки национальной политики в области развития медицинских информационных систем и сетей для того, чтобы избежать в регионах фрагментированных, дублированных и несовместимых систем, которые полагаются на различные стандарты и </a:t>
            </a:r>
            <a:r>
              <a:rPr lang="ru-RU" sz="2400" dirty="0" smtClean="0"/>
              <a:t>протоколы;</a:t>
            </a:r>
            <a:endParaRPr lang="ru-RU" sz="2400" dirty="0" smtClean="0"/>
          </a:p>
          <a:p>
            <a:pPr algn="just"/>
            <a:r>
              <a:rPr lang="ru-RU" sz="2400" dirty="0" smtClean="0"/>
              <a:t>проблема поддержания секретности информации о </a:t>
            </a:r>
            <a:r>
              <a:rPr lang="ru-RU" sz="2400" dirty="0" smtClean="0"/>
              <a:t>пациентах;</a:t>
            </a:r>
            <a:endParaRPr lang="ru-RU" sz="2400" dirty="0" smtClean="0"/>
          </a:p>
          <a:p>
            <a:pPr algn="just"/>
            <a:r>
              <a:rPr lang="ru-RU" sz="2400" dirty="0" smtClean="0"/>
              <a:t>проблема перегрузки сети объемными и/или недостоверными данными</a:t>
            </a:r>
            <a:r>
              <a:rPr lang="ru-RU" sz="2400" dirty="0" smtClean="0"/>
              <a:t>.</a:t>
            </a:r>
            <a:endParaRPr lang="ru-RU" sz="2400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Медицинские  сервисы  </a:t>
            </a:r>
            <a:r>
              <a:rPr lang="ru-RU" sz="2800" b="1" dirty="0" smtClean="0">
                <a:solidFill>
                  <a:srgbClr val="C00000"/>
                </a:solidFill>
              </a:rPr>
              <a:t>и </a:t>
            </a:r>
            <a:r>
              <a:rPr lang="ru-RU" sz="2800" b="1" dirty="0" smtClean="0">
                <a:solidFill>
                  <a:srgbClr val="C00000"/>
                </a:solidFill>
              </a:rPr>
              <a:t>порталы</a:t>
            </a:r>
            <a:r>
              <a:rPr lang="ru-RU" sz="2800" b="1" dirty="0">
                <a:solidFill>
                  <a:srgbClr val="C00000"/>
                </a:solidFill>
              </a:rPr>
              <a:t/>
            </a:r>
            <a:br>
              <a:rPr lang="ru-RU" sz="2800" b="1" dirty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/>
              <a:t>В современной медицинской информатике для реализации интерфейсов конечного пользователя единого информационного пространства применяются медицинские порталы - сайты с необходимыми для оказания медицинской помощи информационными разделами и функциональными модулями. </a:t>
            </a:r>
          </a:p>
          <a:p>
            <a:pPr algn="just"/>
            <a:r>
              <a:rPr lang="ru-RU" sz="2000" dirty="0" smtClean="0"/>
              <a:t>Медицинские сервисы по </a:t>
            </a:r>
            <a:r>
              <a:rPr lang="ru-RU" sz="2000" dirty="0" err="1" smtClean="0"/>
              <a:t>он-лайн</a:t>
            </a:r>
            <a:r>
              <a:rPr lang="ru-RU" sz="2000" dirty="0" smtClean="0"/>
              <a:t> записи на прием в частной клинике испытывают трудности с его включением в действующую информационную систему клиники и необходимо решать вопросы поддержания его работы. </a:t>
            </a:r>
          </a:p>
          <a:p>
            <a:pPr algn="just"/>
            <a:r>
              <a:rPr lang="ru-RU" sz="2000" dirty="0" smtClean="0"/>
              <a:t>Успешные медицинские сервисы записи на прием создают единую базу отзывов о врачах, упрощая поиск специалистов. Сервисы тщательно </a:t>
            </a:r>
            <a:r>
              <a:rPr lang="ru-RU" sz="2000" dirty="0" err="1" smtClean="0"/>
              <a:t>модерируют</a:t>
            </a:r>
            <a:r>
              <a:rPr lang="ru-RU" sz="2000" dirty="0" smtClean="0"/>
              <a:t> все отзывы. Также разработчики занимаются формированием качественного медицинского </a:t>
            </a:r>
            <a:r>
              <a:rPr lang="ru-RU" sz="2000" dirty="0" err="1" smtClean="0"/>
              <a:t>контента</a:t>
            </a:r>
            <a:r>
              <a:rPr lang="ru-RU" sz="2000" dirty="0" smtClean="0"/>
              <a:t> по симптоматике и лечению.</a:t>
            </a:r>
          </a:p>
          <a:p>
            <a:pPr algn="just"/>
            <a:endParaRPr lang="ru-RU" sz="2000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Проблема </a:t>
            </a:r>
            <a:r>
              <a:rPr lang="ru-RU" sz="2800" b="1" dirty="0" smtClean="0">
                <a:solidFill>
                  <a:srgbClr val="C00000"/>
                </a:solidFill>
              </a:rPr>
              <a:t>медицинской информации</a:t>
            </a:r>
            <a:r>
              <a:rPr lang="ru-RU" sz="2800" b="1" dirty="0">
                <a:solidFill>
                  <a:srgbClr val="C00000"/>
                </a:solidFill>
              </a:rPr>
              <a:t/>
            </a:r>
            <a:br>
              <a:rPr lang="ru-RU" sz="2800" b="1" dirty="0">
                <a:solidFill>
                  <a:srgbClr val="C00000"/>
                </a:solidFill>
              </a:rPr>
            </a:b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dirty="0" smtClean="0"/>
              <a:t>Медицинская информация – это данные о здоровье населения, системе самого здравоохранения, медицинской науке и смежных с ней науках. </a:t>
            </a:r>
          </a:p>
          <a:p>
            <a:pPr algn="just">
              <a:buNone/>
            </a:pPr>
            <a:r>
              <a:rPr lang="ru-RU" sz="2000" dirty="0" smtClean="0"/>
              <a:t>Особый класс научной медицинской информации представляют электронные издания, которые способны включать неограниченное количество публикаций. Большинство из них носят справочный характер и их доступность для специалистов повышает их  информированность и позволяет избежать ошибок, что особенно важно в медицинской практике.</a:t>
            </a:r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r>
              <a:rPr lang="ru-RU" sz="2000" dirty="0" smtClean="0"/>
              <a:t>Проблема в том, что процесс публикации в сети Интернет не ограничен профессиональными сообществами или крупными издательствами, в которых существует стабильная и строгая система рецензирования. Электронные публикации могут осуществляться даже отдельными лицами, а это грозит распространением ошибок. </a:t>
            </a:r>
          </a:p>
          <a:p>
            <a:pPr>
              <a:buNone/>
            </a:pPr>
            <a:endParaRPr lang="ru-RU" sz="2000" dirty="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Развитие </a:t>
            </a:r>
            <a:r>
              <a:rPr lang="ru-RU" sz="2800" b="1" dirty="0" err="1">
                <a:solidFill>
                  <a:srgbClr val="C00000"/>
                </a:solidFill>
              </a:rPr>
              <a:t>телемедицины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400" dirty="0" err="1"/>
              <a:t>Телемедицина</a:t>
            </a:r>
            <a:r>
              <a:rPr lang="ru-RU" sz="2400" dirty="0"/>
              <a:t> — это комплексное понятие для систем, услуг и деятельности в области здравоохранения, которые могут дистанционно передаваться средствами </a:t>
            </a:r>
            <a:r>
              <a:rPr lang="ru-RU" sz="2400" dirty="0" smtClean="0"/>
              <a:t>ИКТ.</a:t>
            </a:r>
          </a:p>
          <a:p>
            <a:pPr marL="0" indent="0" algn="just">
              <a:buNone/>
            </a:pPr>
            <a:endParaRPr lang="ru-RU" sz="1100" dirty="0" smtClean="0"/>
          </a:p>
          <a:p>
            <a:pPr marL="271463" indent="-271463" algn="just"/>
            <a:r>
              <a:rPr lang="ru-RU" sz="2400" dirty="0" smtClean="0"/>
              <a:t>С 1 января 2018 в  РФ вступил в силу закон о </a:t>
            </a:r>
            <a:r>
              <a:rPr lang="ru-RU" sz="2400" dirty="0" err="1" smtClean="0"/>
              <a:t>телемедицине</a:t>
            </a:r>
            <a:r>
              <a:rPr lang="ru-RU" sz="2400" dirty="0" smtClean="0"/>
              <a:t> (Федеральный закон от 21.11.2011 N 323-ФЗ Ст. 36.2).</a:t>
            </a:r>
          </a:p>
          <a:p>
            <a:pPr marL="271463" indent="-271463" algn="just"/>
            <a:r>
              <a:rPr lang="ru-RU" sz="2400" dirty="0" smtClean="0"/>
              <a:t>С помощью </a:t>
            </a:r>
            <a:r>
              <a:rPr lang="ru-RU" sz="2400" dirty="0" err="1" smtClean="0"/>
              <a:t>телемедицины</a:t>
            </a:r>
            <a:r>
              <a:rPr lang="ru-RU" sz="2400" dirty="0" smtClean="0"/>
              <a:t> можно будет проводить консилиумы врачей, консультации, дистанционно наблюдать за здоровьем пациента.</a:t>
            </a:r>
          </a:p>
          <a:p>
            <a:pPr marL="271463" indent="-271463" algn="just"/>
            <a:r>
              <a:rPr lang="ru-RU" sz="2400" dirty="0" smtClean="0"/>
              <a:t>Для оказания дистанционных медицинских услуг необходимо разрешение и регистрация (для ЛПУ, врачей и программного обеспечения) в Единой государственной информационной системы в сфере </a:t>
            </a:r>
            <a:r>
              <a:rPr lang="ru-RU" sz="2400" dirty="0" smtClean="0"/>
              <a:t>здравоохранения.</a:t>
            </a:r>
            <a:endParaRPr lang="ru-RU" sz="2400" dirty="0" smtClean="0"/>
          </a:p>
          <a:p>
            <a:pPr marL="0" indent="0" algn="just">
              <a:buNone/>
            </a:pPr>
            <a:endParaRPr lang="ru-RU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Направления </a:t>
            </a:r>
            <a:r>
              <a:rPr lang="ru-RU" sz="2800" b="1" dirty="0" err="1" smtClean="0">
                <a:solidFill>
                  <a:srgbClr val="C00000"/>
                </a:solidFill>
              </a:rPr>
              <a:t>телемедицины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271463" indent="-271463" algn="just"/>
            <a:r>
              <a:rPr lang="ru-RU" sz="2400" i="1" dirty="0" err="1" smtClean="0"/>
              <a:t>Телемедицинские</a:t>
            </a:r>
            <a:r>
              <a:rPr lang="ru-RU" sz="2400" i="1" dirty="0" smtClean="0"/>
              <a:t> консультации</a:t>
            </a:r>
            <a:r>
              <a:rPr lang="ru-RU" sz="2400" dirty="0" smtClean="0"/>
              <a:t> (в режиме реального времени и отложенные)</a:t>
            </a:r>
          </a:p>
          <a:p>
            <a:pPr marL="271463" indent="-271463" algn="just"/>
            <a:r>
              <a:rPr lang="ru-RU" sz="2400" i="1" dirty="0" smtClean="0"/>
              <a:t>Трансляция хирургических операций</a:t>
            </a:r>
            <a:endParaRPr lang="ru-RU" sz="2400" dirty="0" smtClean="0"/>
          </a:p>
          <a:p>
            <a:pPr marL="271463" indent="-271463" algn="just"/>
            <a:r>
              <a:rPr lang="ru-RU" sz="2400" i="1" dirty="0" err="1" smtClean="0"/>
              <a:t>Телеобучение</a:t>
            </a:r>
            <a:endParaRPr lang="ru-RU" sz="2400" dirty="0" smtClean="0"/>
          </a:p>
          <a:p>
            <a:pPr marL="271463" indent="-271463" algn="just"/>
            <a:r>
              <a:rPr lang="ru-RU" sz="2400" i="1" dirty="0" smtClean="0"/>
              <a:t>Мобильные </a:t>
            </a:r>
            <a:r>
              <a:rPr lang="ru-RU" sz="2400" i="1" dirty="0" err="1" smtClean="0"/>
              <a:t>телемедицинские</a:t>
            </a:r>
            <a:r>
              <a:rPr lang="ru-RU" sz="2400" i="1" dirty="0" smtClean="0"/>
              <a:t> комплексы</a:t>
            </a:r>
            <a:endParaRPr lang="ru-RU" sz="2400" dirty="0" smtClean="0"/>
          </a:p>
          <a:p>
            <a:pPr marL="271463" indent="-271463" algn="just"/>
            <a:r>
              <a:rPr lang="ru-RU" sz="2400" i="1" dirty="0" smtClean="0"/>
              <a:t>Домашняя </a:t>
            </a:r>
            <a:r>
              <a:rPr lang="ru-RU" sz="2400" i="1" dirty="0" err="1" smtClean="0"/>
              <a:t>телемедицина</a:t>
            </a:r>
            <a:endParaRPr lang="ru-RU" sz="2400" dirty="0" smtClean="0"/>
          </a:p>
          <a:p>
            <a:pPr marL="271463" indent="-271463" algn="just"/>
            <a:r>
              <a:rPr lang="ru-RU" sz="2400" i="1" dirty="0" smtClean="0"/>
              <a:t>Системы дистанционного </a:t>
            </a:r>
            <a:r>
              <a:rPr lang="ru-RU" sz="2400" i="1" dirty="0" err="1" smtClean="0"/>
              <a:t>биомониторинга</a:t>
            </a:r>
            <a:endParaRPr lang="ru-RU" sz="2400" dirty="0" smtClean="0"/>
          </a:p>
          <a:p>
            <a:pPr marL="271463" indent="-271463" algn="just">
              <a:buNone/>
            </a:pPr>
            <a:endParaRPr lang="ru-RU" sz="2400" dirty="0"/>
          </a:p>
        </p:txBody>
      </p:sp>
      <p:sp>
        <p:nvSpPr>
          <p:cNvPr id="1026" name="AutoShape 2" descr="Мобильный телемедицинский комплекс МТД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олна здоровья» и мобильный телемедицинский диагностический комплекс начали  работу в Санкт-Петербурге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Мобильный телемедицинский диагностический комплекс перед входом в Дом молодежи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437112"/>
            <a:ext cx="2856049" cy="2063900"/>
          </a:xfrm>
          <a:prstGeom prst="rect">
            <a:avLst/>
          </a:prstGeom>
          <a:noFill/>
        </p:spPr>
      </p:pic>
      <p:pic>
        <p:nvPicPr>
          <p:cNvPr id="1034" name="Picture 10" descr="В России проведены первые хирургические операции с использованием 5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844824"/>
            <a:ext cx="2160778" cy="1440159"/>
          </a:xfrm>
          <a:prstGeom prst="rect">
            <a:avLst/>
          </a:prstGeom>
          <a:noFill/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4365103"/>
            <a:ext cx="5184576" cy="2212617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1668</Words>
  <Application>Microsoft Office PowerPoint</Application>
  <PresentationFormat>Экран (4:3)</PresentationFormat>
  <Paragraphs>167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Сопроводительный материал к  лекции по теме  Информационные технологии в здравоохранении</vt:lpstr>
      <vt:lpstr>Цель занятия: формирование у студента понимания актуальности внедрения информационных технологий в практику здравоохранения</vt:lpstr>
      <vt:lpstr>Информатика</vt:lpstr>
      <vt:lpstr>Свойства  информации</vt:lpstr>
      <vt:lpstr>Предмет информатики</vt:lpstr>
      <vt:lpstr>Основная задача информатики </vt:lpstr>
      <vt:lpstr>Основные направления использования компьютера</vt:lpstr>
      <vt:lpstr>Информатизация медицины </vt:lpstr>
      <vt:lpstr>Задачи, решаемые с помощью  ИТ  в  области здравоохранения </vt:lpstr>
      <vt:lpstr>Средства информатики  для информатизации медицины </vt:lpstr>
      <vt:lpstr>Задачи  внедрения ИТ в здравоохранения</vt:lpstr>
      <vt:lpstr>Электронная история болезни</vt:lpstr>
      <vt:lpstr>Общие положения  ЭЛЕКТРОННОЙ ИСТОРИИ БОЛЕЗНИ</vt:lpstr>
      <vt:lpstr>ЭМПЗ – основной элемент электронной истории болезни</vt:lpstr>
      <vt:lpstr>Классификация систем ведения ЭИБ</vt:lpstr>
      <vt:lpstr>Структура ЭПМЗ </vt:lpstr>
      <vt:lpstr>Структура ЭПМЗ </vt:lpstr>
      <vt:lpstr>Структура ЭПМЗ </vt:lpstr>
      <vt:lpstr>Электронный медицинский архив (ЭМА) </vt:lpstr>
      <vt:lpstr>Проблема создания полной карты пациента </vt:lpstr>
      <vt:lpstr>Единое  медицинское информационное пространство </vt:lpstr>
      <vt:lpstr>Проблема создания единого медицинского информационного пространства</vt:lpstr>
      <vt:lpstr>Медицинские  сервисы  и порталы </vt:lpstr>
      <vt:lpstr>Проблема медицинской информации </vt:lpstr>
      <vt:lpstr>Развитие телемедицины</vt:lpstr>
      <vt:lpstr>Направления телемедицины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Сопроводительный материал к  лекции по теме  Информационные технологии в здравоохранении</dc:title>
  <dc:creator>User</dc:creator>
  <cp:lastModifiedBy>User</cp:lastModifiedBy>
  <cp:revision>43</cp:revision>
  <dcterms:created xsi:type="dcterms:W3CDTF">2020-08-21T10:08:20Z</dcterms:created>
  <dcterms:modified xsi:type="dcterms:W3CDTF">2020-08-22T12:26:09Z</dcterms:modified>
</cp:coreProperties>
</file>